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5"/>
    <p:sldMasterId id="2147483709" r:id="rId6"/>
    <p:sldMasterId id="214748371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Lst>
  <p:sldSz cy="5143500" cx="9144000"/>
  <p:notesSz cx="6858000" cy="9144000"/>
  <p:embeddedFontLst>
    <p:embeddedFont>
      <p:font typeface="Barlow ExtraLight"/>
      <p:regular r:id="rId149"/>
      <p:bold r:id="rId150"/>
      <p:italic r:id="rId151"/>
      <p:boldItalic r:id="rId152"/>
    </p:embeddedFont>
    <p:embeddedFont>
      <p:font typeface="Proxima Nova"/>
      <p:regular r:id="rId153"/>
      <p:bold r:id="rId154"/>
      <p:italic r:id="rId155"/>
      <p:boldItalic r:id="rId156"/>
    </p:embeddedFont>
    <p:embeddedFont>
      <p:font typeface="Roboto"/>
      <p:regular r:id="rId157"/>
      <p:bold r:id="rId158"/>
      <p:italic r:id="rId159"/>
      <p:boldItalic r:id="rId160"/>
    </p:embeddedFont>
    <p:embeddedFont>
      <p:font typeface="Nunito"/>
      <p:regular r:id="rId161"/>
      <p:bold r:id="rId162"/>
      <p:italic r:id="rId163"/>
      <p:boldItalic r:id="rId164"/>
    </p:embeddedFont>
    <p:embeddedFont>
      <p:font typeface="Hepta Slab Medium"/>
      <p:regular r:id="rId165"/>
      <p:bold r:id="rId166"/>
    </p:embeddedFont>
    <p:embeddedFont>
      <p:font typeface="Hepta Slab Light"/>
      <p:regular r:id="rId167"/>
      <p:bold r:id="rId168"/>
    </p:embeddedFont>
    <p:embeddedFont>
      <p:font typeface="Hepta Slab"/>
      <p:regular r:id="rId169"/>
      <p:bold r:id="rId170"/>
    </p:embeddedFont>
    <p:embeddedFont>
      <p:font typeface="Inter"/>
      <p:regular r:id="rId171"/>
      <p:bold r:id="rId172"/>
      <p:italic r:id="rId173"/>
      <p:boldItalic r:id="rId174"/>
    </p:embeddedFont>
    <p:embeddedFont>
      <p:font typeface="Barlow Medium"/>
      <p:regular r:id="rId175"/>
      <p:bold r:id="rId176"/>
      <p:italic r:id="rId177"/>
      <p:boldItalic r:id="rId178"/>
    </p:embeddedFont>
    <p:embeddedFont>
      <p:font typeface="Barlow Light"/>
      <p:regular r:id="rId179"/>
      <p:bold r:id="rId180"/>
      <p:italic r:id="rId181"/>
      <p:boldItalic r:id="rId182"/>
    </p:embeddedFont>
    <p:embeddedFont>
      <p:font typeface="Barlow"/>
      <p:regular r:id="rId183"/>
      <p:bold r:id="rId184"/>
      <p:italic r:id="rId185"/>
      <p:boldItalic r:id="rId1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D92648-3DB5-4E10-89CC-7C8A85C23620}">
  <a:tblStyle styleId="{07D92648-3DB5-4E10-89CC-7C8A85C236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A13BF4E-BD67-4E68-B61E-DE1CBFC9A18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186" Type="http://schemas.openxmlformats.org/officeDocument/2006/relationships/font" Target="fonts/Barlow-boldItalic.fntdata"/><Relationship Id="rId185" Type="http://schemas.openxmlformats.org/officeDocument/2006/relationships/font" Target="fonts/Barlow-italic.fntdata"/><Relationship Id="rId49" Type="http://schemas.openxmlformats.org/officeDocument/2006/relationships/slide" Target="slides/slide41.xml"/><Relationship Id="rId184" Type="http://schemas.openxmlformats.org/officeDocument/2006/relationships/font" Target="fonts/Barlow-bold.fntdata"/><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font" Target="fonts/Barlow-regular.fntdata"/><Relationship Id="rId32" Type="http://schemas.openxmlformats.org/officeDocument/2006/relationships/slide" Target="slides/slide24.xml"/><Relationship Id="rId182" Type="http://schemas.openxmlformats.org/officeDocument/2006/relationships/font" Target="fonts/BarlowLight-boldItalic.fntdata"/><Relationship Id="rId35" Type="http://schemas.openxmlformats.org/officeDocument/2006/relationships/slide" Target="slides/slide27.xml"/><Relationship Id="rId181" Type="http://schemas.openxmlformats.org/officeDocument/2006/relationships/font" Target="fonts/BarlowLight-italic.fntdata"/><Relationship Id="rId34" Type="http://schemas.openxmlformats.org/officeDocument/2006/relationships/slide" Target="slides/slide26.xml"/><Relationship Id="rId180" Type="http://schemas.openxmlformats.org/officeDocument/2006/relationships/font" Target="fonts/BarlowLight-bold.fntdata"/><Relationship Id="rId37" Type="http://schemas.openxmlformats.org/officeDocument/2006/relationships/slide" Target="slides/slide29.xml"/><Relationship Id="rId176" Type="http://schemas.openxmlformats.org/officeDocument/2006/relationships/font" Target="fonts/BarlowMedium-bold.fntdata"/><Relationship Id="rId36" Type="http://schemas.openxmlformats.org/officeDocument/2006/relationships/slide" Target="slides/slide28.xml"/><Relationship Id="rId175" Type="http://schemas.openxmlformats.org/officeDocument/2006/relationships/font" Target="fonts/BarlowMedium-regular.fntdata"/><Relationship Id="rId39" Type="http://schemas.openxmlformats.org/officeDocument/2006/relationships/slide" Target="slides/slide31.xml"/><Relationship Id="rId174" Type="http://schemas.openxmlformats.org/officeDocument/2006/relationships/font" Target="fonts/Inter-boldItalic.fntdata"/><Relationship Id="rId38" Type="http://schemas.openxmlformats.org/officeDocument/2006/relationships/slide" Target="slides/slide30.xml"/><Relationship Id="rId173" Type="http://schemas.openxmlformats.org/officeDocument/2006/relationships/font" Target="fonts/Inter-italic.fntdata"/><Relationship Id="rId179" Type="http://schemas.openxmlformats.org/officeDocument/2006/relationships/font" Target="fonts/BarlowLight-regular.fntdata"/><Relationship Id="rId178" Type="http://schemas.openxmlformats.org/officeDocument/2006/relationships/font" Target="fonts/BarlowMedium-boldItalic.fntdata"/><Relationship Id="rId177" Type="http://schemas.openxmlformats.org/officeDocument/2006/relationships/font" Target="fonts/BarlowMedium-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BarlowExtraLight-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BarlowExtraLight-regular.fntdata"/><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font" Target="fonts/Inter-bold.fntdata"/><Relationship Id="rId65" Type="http://schemas.openxmlformats.org/officeDocument/2006/relationships/slide" Target="slides/slide57.xml"/><Relationship Id="rId171" Type="http://schemas.openxmlformats.org/officeDocument/2006/relationships/font" Target="fonts/Inter-regular.fntdata"/><Relationship Id="rId68" Type="http://schemas.openxmlformats.org/officeDocument/2006/relationships/slide" Target="slides/slide60.xml"/><Relationship Id="rId170" Type="http://schemas.openxmlformats.org/officeDocument/2006/relationships/font" Target="fonts/HeptaSlab-bold.fntdata"/><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font" Target="fonts/HeptaSlabMedium-regular.fntdata"/><Relationship Id="rId69" Type="http://schemas.openxmlformats.org/officeDocument/2006/relationships/slide" Target="slides/slide61.xml"/><Relationship Id="rId164" Type="http://schemas.openxmlformats.org/officeDocument/2006/relationships/font" Target="fonts/Nunito-boldItalic.fntdata"/><Relationship Id="rId163" Type="http://schemas.openxmlformats.org/officeDocument/2006/relationships/font" Target="fonts/Nunito-italic.fntdata"/><Relationship Id="rId162" Type="http://schemas.openxmlformats.org/officeDocument/2006/relationships/font" Target="fonts/Nunito-bold.fntdata"/><Relationship Id="rId169" Type="http://schemas.openxmlformats.org/officeDocument/2006/relationships/font" Target="fonts/HeptaSlab-regular.fntdata"/><Relationship Id="rId168" Type="http://schemas.openxmlformats.org/officeDocument/2006/relationships/font" Target="fonts/HeptaSlabLight-bold.fntdata"/><Relationship Id="rId167" Type="http://schemas.openxmlformats.org/officeDocument/2006/relationships/font" Target="fonts/HeptaSlabLight-regular.fntdata"/><Relationship Id="rId166" Type="http://schemas.openxmlformats.org/officeDocument/2006/relationships/font" Target="fonts/HeptaSlabMedium-bold.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font" Target="fonts/Nunito-regular.fntdata"/><Relationship Id="rId54" Type="http://schemas.openxmlformats.org/officeDocument/2006/relationships/slide" Target="slides/slide46.xml"/><Relationship Id="rId160" Type="http://schemas.openxmlformats.org/officeDocument/2006/relationships/font" Target="fonts/Roboto-boldItalic.fntdata"/><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font" Target="fonts/Roboto-italic.fntdata"/><Relationship Id="rId59" Type="http://schemas.openxmlformats.org/officeDocument/2006/relationships/slide" Target="slides/slide51.xml"/><Relationship Id="rId154" Type="http://schemas.openxmlformats.org/officeDocument/2006/relationships/font" Target="fonts/ProximaNova-bold.fntdata"/><Relationship Id="rId58" Type="http://schemas.openxmlformats.org/officeDocument/2006/relationships/slide" Target="slides/slide50.xml"/><Relationship Id="rId153" Type="http://schemas.openxmlformats.org/officeDocument/2006/relationships/font" Target="fonts/ProximaNova-regular.fntdata"/><Relationship Id="rId152" Type="http://schemas.openxmlformats.org/officeDocument/2006/relationships/font" Target="fonts/BarlowExtraLight-boldItalic.fntdata"/><Relationship Id="rId151" Type="http://schemas.openxmlformats.org/officeDocument/2006/relationships/font" Target="fonts/BarlowExtraLight-italic.fntdata"/><Relationship Id="rId158" Type="http://schemas.openxmlformats.org/officeDocument/2006/relationships/font" Target="fonts/Roboto-bold.fntdata"/><Relationship Id="rId157" Type="http://schemas.openxmlformats.org/officeDocument/2006/relationships/font" Target="fonts/Roboto-regular.fntdata"/><Relationship Id="rId156" Type="http://schemas.openxmlformats.org/officeDocument/2006/relationships/font" Target="fonts/ProximaNova-boldItalic.fntdata"/><Relationship Id="rId155" Type="http://schemas.openxmlformats.org/officeDocument/2006/relationships/font" Target="fonts/ProximaNov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thfinder.va.gov/info/assets/resources/innovation-compentencies/designing-for-veterans-a-toolkit-for-hcd.pdf" TargetMode="External"/><Relationship Id="rId3" Type="http://schemas.openxmlformats.org/officeDocument/2006/relationships/hyperlink" Target="https://news.va.gov/16942/using-human-centered-design-reach-veterans/" TargetMode="External"/><Relationship Id="rId4" Type="http://schemas.openxmlformats.org/officeDocument/2006/relationships/hyperlink" Target="https://govciomedia.com/how-the-vas-approach-to-human-centered-design-improved-veterans-experience/"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5fa89bb436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5fa89bb436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b="1" lang="en" sz="1200">
                <a:solidFill>
                  <a:srgbClr val="1B1B1B"/>
                </a:solidFill>
                <a:latin typeface="Nunito"/>
                <a:ea typeface="Nunito"/>
                <a:cs typeface="Nunito"/>
                <a:sym typeface="Nunito"/>
              </a:rPr>
              <a:t>Speaker Notes:</a:t>
            </a:r>
            <a:br>
              <a:rPr b="1" lang="en" sz="1200">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60f98a9c26_0_6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360f98a9c26_0_6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Digital services are made up of three essential layers, like a layered cake.</a:t>
            </a:r>
            <a:endParaRPr/>
          </a:p>
          <a:p>
            <a:pPr indent="0" lvl="0" marL="0" rtl="0" algn="l">
              <a:spcBef>
                <a:spcPts val="0"/>
              </a:spcBef>
              <a:spcAft>
                <a:spcPts val="0"/>
              </a:spcAft>
              <a:buNone/>
            </a:pPr>
            <a:r>
              <a:rPr lang="en"/>
              <a:t>The Information Layer includes all the content and data that users interact with—whether that’s reading a press release, applying for a benefit, or watching a video.</a:t>
            </a:r>
            <a:endParaRPr/>
          </a:p>
          <a:p>
            <a:pPr indent="0" lvl="0" marL="0" rtl="0" algn="l">
              <a:spcBef>
                <a:spcPts val="0"/>
              </a:spcBef>
              <a:spcAft>
                <a:spcPts val="0"/>
              </a:spcAft>
              <a:buNone/>
            </a:pPr>
            <a:r>
              <a:rPr lang="en"/>
              <a:t>The Presentation Layer is the “where” and “how” users access this information—through web browsers, mobile apps, or social media.</a:t>
            </a:r>
            <a:endParaRPr/>
          </a:p>
          <a:p>
            <a:pPr indent="0" lvl="0" marL="0" rtl="0" algn="l">
              <a:spcBef>
                <a:spcPts val="0"/>
              </a:spcBef>
              <a:spcAft>
                <a:spcPts val="0"/>
              </a:spcAft>
              <a:buNone/>
            </a:pPr>
            <a:r>
              <a:rPr lang="en"/>
              <a:t>And finally, the Platform Layer is the foundation. It’s where the business logic happens and includes tools like APIs and content management systems.</a:t>
            </a:r>
            <a:endParaRPr/>
          </a:p>
          <a:p>
            <a:pPr indent="0" lvl="0" marL="0" rtl="0" algn="l">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62343476f6_0_5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g362343476f6_0_5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You don’t need to be a cloud engineer, but you </a:t>
            </a:r>
            <a:r>
              <a:rPr i="1" lang="en">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70" name="Google Shape;1270;g362343476f6_0_5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362343476f6_0_1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g362343476f6_0_11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g362343476f6_0_11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62343476f6_0_4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3" name="Google Shape;1283;g362343476f6_0_4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endParaRPr b="1"/>
          </a:p>
          <a:p>
            <a:pPr indent="0" lvl="0" marL="0" rtl="0" algn="l">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84" name="Google Shape;1284;g362343476f6_0_4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634d1e63c3_1_7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g3634d1e63c3_1_7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292" name="Google Shape;1292;g3634d1e63c3_1_7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362343476f6_0_12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g362343476f6_0_12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301" name="Google Shape;1301;g362343476f6_0_12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62343476f6_0_20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g362343476f6_0_20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9" name="Google Shape;1309;g362343476f6_0_20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362343476f6_0_12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g362343476f6_0_12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8" name="Google Shape;1318;g362343476f6_0_12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362343476f6_0_14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g362343476f6_0_14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26" name="Google Shape;1326;g362343476f6_0_14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362343476f6_0_13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3" name="Google Shape;1333;g362343476f6_0_13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34" name="Google Shape;1334;g362343476f6_0_13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634d1e63c3_1_8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g3634d1e63c3_1_8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342" name="Google Shape;1342;g3634d1e63c3_1_8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60f98a9c26_0_7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360f98a9c26_0_7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360f98a9c26_0_7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62343476f6_0_16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362343476f6_0_16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51" name="Google Shape;1351;g362343476f6_0_16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3634d1e63c3_1_15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g3634d1e63c3_1_15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b="1" sz="1200">
              <a:solidFill>
                <a:srgbClr val="1B1B1B"/>
              </a:solidFill>
              <a:latin typeface="Nunito"/>
              <a:ea typeface="Nunito"/>
              <a:cs typeface="Nunito"/>
              <a:sym typeface="Nunito"/>
            </a:endParaRPr>
          </a:p>
        </p:txBody>
      </p:sp>
      <p:sp>
        <p:nvSpPr>
          <p:cNvPr id="1359" name="Google Shape;1359;g3634d1e63c3_1_15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634d1e63c3_1_16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g3634d1e63c3_1_16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indent="0" lvl="0" marL="0" rtl="0" algn="l">
              <a:spcBef>
                <a:spcPts val="0"/>
              </a:spcBef>
              <a:spcAft>
                <a:spcPts val="0"/>
              </a:spcAft>
              <a:buNone/>
            </a:pPr>
            <a:r>
              <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indent="-304800" lvl="0" marL="457200" rtl="0" algn="l">
              <a:lnSpc>
                <a:spcPct val="115000"/>
              </a:lnSpc>
              <a:spcBef>
                <a:spcPts val="120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What’s promising about this use case?</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are your red flags</a:t>
            </a:r>
            <a:r>
              <a:rPr i="1" lang="en" sz="1200">
                <a:solidFill>
                  <a:srgbClr val="1B1B1B"/>
                </a:solidFill>
                <a:latin typeface="Nunito"/>
                <a:ea typeface="Nunito"/>
                <a:cs typeface="Nunito"/>
                <a:sym typeface="Nunito"/>
              </a:rPr>
              <a:t>?</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guardrails or contract language would you want in place?</a:t>
            </a:r>
            <a:endParaRPr i="1" sz="1200">
              <a:solidFill>
                <a:srgbClr val="1B1B1B"/>
              </a:solidFill>
              <a:latin typeface="Nunito"/>
              <a:ea typeface="Nunito"/>
              <a:cs typeface="Nunito"/>
              <a:sym typeface="Nunito"/>
            </a:endParaRPr>
          </a:p>
          <a:p>
            <a:pPr indent="0" lvl="0" marL="914400" rtl="0" algn="l">
              <a:lnSpc>
                <a:spcPct val="115000"/>
              </a:lnSpc>
              <a:spcBef>
                <a:spcPts val="1200"/>
              </a:spcBef>
              <a:spcAft>
                <a:spcPts val="1200"/>
              </a:spcAft>
              <a:buNone/>
            </a:pPr>
            <a:r>
              <a:t/>
            </a:r>
            <a:endParaRPr i="1" sz="1200">
              <a:solidFill>
                <a:srgbClr val="1B1B1B"/>
              </a:solidFill>
              <a:latin typeface="Nunito"/>
              <a:ea typeface="Nunito"/>
              <a:cs typeface="Nunito"/>
              <a:sym typeface="Nunito"/>
            </a:endParaRPr>
          </a:p>
        </p:txBody>
      </p:sp>
      <p:sp>
        <p:nvSpPr>
          <p:cNvPr id="1368" name="Google Shape;1368;g3634d1e63c3_1_16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634d1e63c3_1_17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6" name="Google Shape;1376;g3634d1e63c3_1_17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indent="-304800" lvl="0" marL="457200" rtl="0" algn="l">
              <a:lnSpc>
                <a:spcPct val="115000"/>
              </a:lnSpc>
              <a:spcBef>
                <a:spcPts val="120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What’s promising about this use case?</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are your red flags?</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77" name="Google Shape;1377;g3634d1e63c3_1_17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3634d1e63c3_1_18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5" name="Google Shape;1385;g3634d1e63c3_1_18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indent="-304800" lvl="0" marL="457200" rtl="0" algn="l">
              <a:lnSpc>
                <a:spcPct val="115000"/>
              </a:lnSpc>
              <a:spcBef>
                <a:spcPts val="120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What’s promising about this use case?</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are your red flags?</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6" name="Google Shape;1386;g3634d1e63c3_1_18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634d1e63c3_1_19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634d1e63c3_1_19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indent="-304800" lvl="0" marL="457200" rtl="0" algn="l">
              <a:lnSpc>
                <a:spcPct val="115000"/>
              </a:lnSpc>
              <a:spcBef>
                <a:spcPts val="120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What’s promising about this use case?</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are your red flags?</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5" name="Google Shape;1395;g3634d1e63c3_1_19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634d1e63c3_1_16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634d1e63c3_1_16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indent="-304800" lvl="0" marL="457200" rtl="0" algn="l">
              <a:lnSpc>
                <a:spcPct val="115000"/>
              </a:lnSpc>
              <a:spcBef>
                <a:spcPts val="120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What’s promising about this use case?</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are your red flags?</a:t>
            </a:r>
            <a:endParaRPr i="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i="1" lang="en" sz="1200">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404" name="Google Shape;1404;g3634d1e63c3_1_16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362343476f6_0_11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g362343476f6_0_11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g362343476f6_0_11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3634d1e63c3_1_1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g3634d1e63c3_1_11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9" name="Google Shape;1419;g3634d1e63c3_1_11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362343476f6_0_16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g362343476f6_0_16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8" name="Google Shape;1428;g362343476f6_0_16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60f98a9c26_0_7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360f98a9c26_0_7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b="1" lang="en" sz="1200">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634d1e63c3_1_9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g3634d1e63c3_1_9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436" name="Google Shape;1436;g3634d1e63c3_1_9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362343476f6_0_19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g362343476f6_0_19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45" name="Google Shape;1445;g362343476f6_0_19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62343476f6_0_21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g362343476f6_0_21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53" name="Google Shape;1453;g362343476f6_0_21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634d1e63c3_1_20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3634d1e63c3_1_20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See facilitator guide for detailed information on this activity.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61" name="Google Shape;1461;g3634d1e63c3_1_20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62343476f6_0_22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g362343476f6_0_22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70" name="Google Shape;1470;g362343476f6_0_22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3634d1e63c3_1_10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g3634d1e63c3_1_10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indent="0" lvl="0" marL="457200" rtl="0" algn="l">
              <a:lnSpc>
                <a:spcPct val="115000"/>
              </a:lnSpc>
              <a:spcBef>
                <a:spcPts val="0"/>
              </a:spcBef>
              <a:spcAft>
                <a:spcPts val="0"/>
              </a:spcAft>
              <a:buNone/>
            </a:pPr>
            <a:r>
              <a:t/>
            </a:r>
            <a:endParaRPr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478" name="Google Shape;1478;g3634d1e63c3_1_10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363886c920e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g363886c920e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br>
              <a:rPr b="1" lang="en">
                <a:solidFill>
                  <a:schemeClr val="dk1"/>
                </a:solidFill>
              </a:rPr>
            </a:br>
            <a:r>
              <a:rPr lang="en">
                <a:solidFill>
                  <a:schemeClr val="dk1"/>
                </a:solidFill>
              </a:rPr>
              <a:t> Welcome to this module on accessibility in federal digital service acquisition. Today we’ll explore how accessibility impacts procurement, why it matters, and what tools and resources you can use to support more inclusive outcomes.</a:t>
            </a:r>
            <a:endParaRPr>
              <a:solidFill>
                <a:schemeClr val="dk1"/>
              </a:solidFill>
            </a:endParaRPr>
          </a:p>
          <a:p>
            <a:pPr indent="0" lvl="0" marL="0" rtl="0" algn="l">
              <a:spcBef>
                <a:spcPts val="1200"/>
              </a:spcBef>
              <a:spcAft>
                <a:spcPts val="0"/>
              </a:spcAft>
              <a:buNone/>
            </a:pPr>
            <a:r>
              <a:t/>
            </a:r>
            <a:endParaRPr/>
          </a:p>
        </p:txBody>
      </p:sp>
      <p:sp>
        <p:nvSpPr>
          <p:cNvPr id="1487" name="Google Shape;1487;g363886c920e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63886c920e_0_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63886c920e_0_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Accessibility isn’t just a compliance item—it’s a responsibility. Government services should be inclusive, whether someone is using a screen reader, has limited mobility, or is accessing services on a bright day outdoors.</a:t>
            </a:r>
            <a:endParaRPr/>
          </a:p>
        </p:txBody>
      </p:sp>
      <p:sp>
        <p:nvSpPr>
          <p:cNvPr id="1493" name="Google Shape;1493;g363886c920e_0_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63886c920e_0_1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g363886c920e_0_1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Accessibility needs to be built in—not bolted on. Procurement teams play a crucial role in making sure this happens through what they ask for and what they verify.</a:t>
            </a:r>
            <a:endParaRPr/>
          </a:p>
        </p:txBody>
      </p:sp>
      <p:sp>
        <p:nvSpPr>
          <p:cNvPr id="1501" name="Google Shape;1501;g363886c920e_0_1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363886c920e_0_1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8" name="Google Shape;1508;g363886c920e_0_1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Federal tools like ART and ACR Editor help acquisition teams define, evaluate, and document accessibility requirements more consistently.</a:t>
            </a:r>
            <a:endParaRPr/>
          </a:p>
        </p:txBody>
      </p:sp>
      <p:sp>
        <p:nvSpPr>
          <p:cNvPr id="1509" name="Google Shape;1509;g363886c920e_0_1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0f98a9c26_0_12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360f98a9c26_0_12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63886c920e_0_2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6" name="Google Shape;1516;g363886c920e_0_2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Let’s clear up a few misconceptions that often lead to accessibility being overlooked or misunderstood in practice.</a:t>
            </a:r>
            <a:endParaRPr/>
          </a:p>
        </p:txBody>
      </p:sp>
      <p:sp>
        <p:nvSpPr>
          <p:cNvPr id="1517" name="Google Shape;1517;g363886c920e_0_2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63886c920e_0_3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Google Shape;1524;g363886c920e_0_3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Accessibility should be considered from the very beginning—doing so early is not only easier but also more cost-effective.</a:t>
            </a:r>
            <a:endParaRPr/>
          </a:p>
        </p:txBody>
      </p:sp>
      <p:sp>
        <p:nvSpPr>
          <p:cNvPr id="1525" name="Google Shape;1525;g363886c920e_0_3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363886c920e_0_4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g363886c920e_0_4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Your work as a procurement professional shapes whether federal digital services reach everyone. Accessibility is essential to doing that well.</a:t>
            </a:r>
            <a:endParaRPr/>
          </a:p>
        </p:txBody>
      </p:sp>
      <p:sp>
        <p:nvSpPr>
          <p:cNvPr id="1533" name="Google Shape;1533;g363886c920e_0_4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363886c920e_0_4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g363886c920e_0_4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Now let’s explore open source software, or OSS, and why it matters in digital government procurement.</a:t>
            </a:r>
            <a:endParaRPr/>
          </a:p>
        </p:txBody>
      </p:sp>
      <p:sp>
        <p:nvSpPr>
          <p:cNvPr id="1541" name="Google Shape;1541;g363886c920e_0_4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363886c920e_0_5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6" name="Google Shape;1546;g363886c920e_0_5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You’re already using open source, whether you realize it or not. This module shows how to make OSS work for your agency in a responsible, strategic way.</a:t>
            </a:r>
            <a:endParaRPr/>
          </a:p>
        </p:txBody>
      </p:sp>
      <p:sp>
        <p:nvSpPr>
          <p:cNvPr id="1547" name="Google Shape;1547;g363886c920e_0_5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363886c920e_0_5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4" name="Google Shape;1554;g363886c920e_0_5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Understanding the ecosystem behind OSS is just as important as the software itself. Community engagement often determines sustainability.</a:t>
            </a:r>
            <a:endParaRPr/>
          </a:p>
        </p:txBody>
      </p:sp>
      <p:sp>
        <p:nvSpPr>
          <p:cNvPr id="1555" name="Google Shape;1555;g363886c920e_0_5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363886c920e_0_6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g363886c920e_0_6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There are a lot of persistent myths about OSS. Let's debunk them and clarify what matters when evaluating open source solutions.</a:t>
            </a:r>
            <a:endParaRPr/>
          </a:p>
        </p:txBody>
      </p:sp>
      <p:sp>
        <p:nvSpPr>
          <p:cNvPr id="1563" name="Google Shape;1563;g363886c920e_0_6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363886c920e_0_7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g363886c920e_0_7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br>
              <a:rPr b="1" lang="en">
                <a:solidFill>
                  <a:schemeClr val="dk1"/>
                </a:solidFill>
              </a:rPr>
            </a:br>
            <a:r>
              <a:rPr lang="en">
                <a:solidFill>
                  <a:schemeClr val="dk1"/>
                </a:solidFill>
              </a:rPr>
              <a:t> Open source flips the traditional vendor relationship. Because you own the code, you have more options and negotiating power.</a:t>
            </a:r>
            <a:endParaRPr>
              <a:solidFill>
                <a:schemeClr val="dk1"/>
              </a:solidFill>
            </a:endParaRPr>
          </a:p>
          <a:p>
            <a:pPr indent="0" lvl="0" marL="0" rtl="0" algn="l">
              <a:spcBef>
                <a:spcPts val="1200"/>
              </a:spcBef>
              <a:spcAft>
                <a:spcPts val="0"/>
              </a:spcAft>
              <a:buNone/>
            </a:pPr>
            <a:r>
              <a:t/>
            </a:r>
            <a:endParaRPr/>
          </a:p>
        </p:txBody>
      </p:sp>
      <p:sp>
        <p:nvSpPr>
          <p:cNvPr id="1571" name="Google Shape;1571;g363886c920e_0_7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363886c920e_0_8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8" name="Google Shape;1578;g363886c920e_0_8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You should plan for OSS from the beginning of an acquisition—not as an afterthought. It requires the same diligence as any software.</a:t>
            </a:r>
            <a:endParaRPr/>
          </a:p>
        </p:txBody>
      </p:sp>
      <p:sp>
        <p:nvSpPr>
          <p:cNvPr id="1579" name="Google Shape;1579;g363886c920e_0_8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363886c920e_0_8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6" name="Google Shape;1586;g363886c920e_0_8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There is strong federal policy support for OSS. These tools and frameworks help make OSS adoption practical and accountable.</a:t>
            </a:r>
            <a:endParaRPr/>
          </a:p>
        </p:txBody>
      </p:sp>
      <p:sp>
        <p:nvSpPr>
          <p:cNvPr id="1587" name="Google Shape;1587;g363886c920e_0_8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0f98a9c26_0_9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360f98a9c26_0_9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360f98a9c26_0_9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63886c920e_0_9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4" name="Google Shape;1594;g363886c920e_0_9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br>
              <a:rPr b="1" lang="en">
                <a:solidFill>
                  <a:schemeClr val="dk1"/>
                </a:solidFill>
              </a:rPr>
            </a:br>
            <a:r>
              <a:rPr lang="en">
                <a:solidFill>
                  <a:schemeClr val="dk1"/>
                </a:solidFill>
              </a:rPr>
              <a:t> You don’t need to become a software engineer to benefit from OSS—but you do need to know how to structure acquisitions that take full advantage of it.</a:t>
            </a:r>
            <a:endParaRPr>
              <a:solidFill>
                <a:schemeClr val="dk1"/>
              </a:solidFill>
            </a:endParaRPr>
          </a:p>
          <a:p>
            <a:pPr indent="0" lvl="0" marL="0" rtl="0" algn="l">
              <a:spcBef>
                <a:spcPts val="1200"/>
              </a:spcBef>
              <a:spcAft>
                <a:spcPts val="0"/>
              </a:spcAft>
              <a:buNone/>
            </a:pPr>
            <a:r>
              <a:t/>
            </a:r>
            <a:endParaRPr/>
          </a:p>
        </p:txBody>
      </p:sp>
      <p:sp>
        <p:nvSpPr>
          <p:cNvPr id="1595" name="Google Shape;1595;g363886c920e_0_9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2343476f6_0_23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362343476f6_0_23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362343476f6_0_23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60f98a9c26_0_8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360f98a9c26_0_8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360f98a9c26_0_8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60f98a9c26_0_10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360f98a9c26_0_10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6c69bf8f7d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36c69bf8f7d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t/>
            </a:r>
            <a:endParaRPr/>
          </a:p>
        </p:txBody>
      </p:sp>
      <p:sp>
        <p:nvSpPr>
          <p:cNvPr id="600" name="Google Shape;600;g36c69bf8f7d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60f98a9c2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60f98a9c2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Speaker Notes:</a:t>
            </a:r>
            <a:endParaRPr b="1"/>
          </a:p>
          <a:p>
            <a:pPr indent="0" lvl="0" marL="0" rtl="0" algn="l">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221800990_4_1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34221800990_4_10: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34221800990_4_10: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60fa1fd67e_0_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60fa1fd67e_0_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360fa1fd67e_0_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67e9928253_0_2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367e9928253_0_2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367e9928253_0_2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60f98a9c26_0_4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60f98a9c26_0_4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endParaRPr b="1"/>
          </a:p>
          <a:p>
            <a:pPr indent="0" lvl="0" marL="0" rtl="0" algn="l">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60fa1fd67e_0_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360fa1fd67e_0_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 sz="1200">
                <a:solidFill>
                  <a:srgbClr val="1B1B1B"/>
                </a:solidFill>
                <a:latin typeface="Nunito"/>
                <a:ea typeface="Nunito"/>
                <a:cs typeface="Nunito"/>
                <a:sym typeface="Nunito"/>
              </a:rPr>
              <a:t>Speaker Notes:</a:t>
            </a:r>
            <a:br>
              <a:rPr b="1" lang="en" sz="1200">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62343476f6_0_24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362343476f6_0_24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 sz="1200">
                <a:solidFill>
                  <a:srgbClr val="1B1B1B"/>
                </a:solidFill>
                <a:latin typeface="Nunito"/>
                <a:ea typeface="Nunito"/>
                <a:cs typeface="Nunito"/>
                <a:sym typeface="Nunito"/>
              </a:rPr>
              <a:t>Speaker Notes:</a:t>
            </a:r>
            <a:br>
              <a:rPr b="1" lang="en" sz="1200">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60f98a9c26_0_2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360f98a9c26_0_2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 sz="1200">
                <a:solidFill>
                  <a:srgbClr val="1B1B1B"/>
                </a:solidFill>
                <a:latin typeface="Nunito"/>
                <a:ea typeface="Nunito"/>
                <a:cs typeface="Nunito"/>
                <a:sym typeface="Nunito"/>
              </a:rPr>
              <a:t>Speaker Notes:</a:t>
            </a:r>
            <a:br>
              <a:rPr b="1" lang="en" sz="1200">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60fa1fd67e_0_2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360fa1fd67e_0_2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sz="1200">
                <a:solidFill>
                  <a:srgbClr val="1B1B1B"/>
                </a:solidFill>
                <a:latin typeface="Nunito"/>
                <a:ea typeface="Nunito"/>
                <a:cs typeface="Nunito"/>
                <a:sym typeface="Nunito"/>
              </a:rPr>
              <a:t>Speaker Notes:</a:t>
            </a:r>
            <a:br>
              <a:rPr b="1" lang="en" sz="1200">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1B1B1B"/>
              </a:solidFill>
              <a:latin typeface="Nunito"/>
              <a:ea typeface="Nunito"/>
              <a:cs typeface="Nunito"/>
              <a:sym typeface="Nunito"/>
            </a:endParaRPr>
          </a:p>
        </p:txBody>
      </p:sp>
      <p:sp>
        <p:nvSpPr>
          <p:cNvPr id="660" name="Google Shape;660;g360fa1fd67e_0_2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60fa1fd67e_0_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360fa1fd67e_0_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 sz="1200">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indent="-304800" lvl="1" marL="914400" rtl="0" algn="l">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indent="-304800" lvl="1" marL="9144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indent="-304800" lvl="1" marL="9144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indent="-304800" lvl="1" marL="9144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60f98a9c26_0_1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360f98a9c26_0_1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common examples include:</a:t>
            </a:r>
            <a:endParaRPr/>
          </a:p>
          <a:p>
            <a:pPr indent="-298450" lvl="0" marL="457200" rtl="0" algn="l">
              <a:spcBef>
                <a:spcPts val="0"/>
              </a:spcBef>
              <a:spcAft>
                <a:spcPts val="0"/>
              </a:spcAft>
              <a:buSzPts val="1100"/>
              <a:buChar char="●"/>
            </a:pPr>
            <a:r>
              <a:rPr lang="en"/>
              <a:t>A wireframe that shows layout and flow</a:t>
            </a:r>
            <a:endParaRPr/>
          </a:p>
          <a:p>
            <a:pPr indent="-298450" lvl="0" marL="457200" rtl="0" algn="l">
              <a:spcBef>
                <a:spcPts val="0"/>
              </a:spcBef>
              <a:spcAft>
                <a:spcPts val="0"/>
              </a:spcAft>
              <a:buSzPts val="1100"/>
              <a:buChar char="●"/>
            </a:pPr>
            <a:r>
              <a:rPr lang="en"/>
              <a:t>A clickable prototype that simulates functionality</a:t>
            </a:r>
            <a:endParaRPr/>
          </a:p>
          <a:p>
            <a:pPr indent="-298450" lvl="0" marL="457200" rtl="0" algn="l">
              <a:spcBef>
                <a:spcPts val="0"/>
              </a:spcBef>
              <a:spcAft>
                <a:spcPts val="0"/>
              </a:spcAft>
              <a:buSzPts val="1100"/>
              <a:buChar char="●"/>
            </a:pPr>
            <a:r>
              <a:rPr lang="en"/>
              <a:t>Or even just a PowerPoint slide deck that walks through the concept visually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681430d162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3681430d162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r>
              <a:rPr lang="en">
                <a:solidFill>
                  <a:schemeClr val="dk1"/>
                </a:solidFill>
              </a:rPr>
              <a:t> After reviewing your data: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Persevere</a:t>
            </a:r>
            <a:r>
              <a:rPr lang="en">
                <a:solidFill>
                  <a:schemeClr val="dk1"/>
                </a:solidFill>
              </a:rPr>
              <a:t>: Keep going if the feedback confirms your approach</a:t>
            </a:r>
            <a:endParaRPr>
              <a:solidFill>
                <a:schemeClr val="dk1"/>
              </a:solidFill>
            </a:endParaRPr>
          </a:p>
          <a:p>
            <a:pPr indent="0" lvl="0" marL="0" rtl="0" algn="l">
              <a:spcBef>
                <a:spcPts val="1200"/>
              </a:spcBef>
              <a:spcAft>
                <a:spcPts val="0"/>
              </a:spcAft>
              <a:buNone/>
            </a:pPr>
            <a:r>
              <a:t/>
            </a:r>
            <a:endParaRPr/>
          </a:p>
        </p:txBody>
      </p:sp>
      <p:sp>
        <p:nvSpPr>
          <p:cNvPr id="690" name="Google Shape;690;g3681430d162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60f98a9c26_0_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360f98a9c26_0_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These are our learning objectives for the module. As we go through each section, think about how these concepts connect to your own role and the challenges your agency faces.</a:t>
            </a:r>
            <a:endParaRPr/>
          </a:p>
          <a:p>
            <a:pPr indent="0" lvl="0" marL="0" rtl="0" algn="l">
              <a:spcBef>
                <a:spcPts val="0"/>
              </a:spcBef>
              <a:spcAft>
                <a:spcPts val="0"/>
              </a:spcAft>
              <a:buNone/>
            </a:pPr>
            <a:r>
              <a:t/>
            </a:r>
            <a:endParaRPr/>
          </a:p>
        </p:txBody>
      </p:sp>
      <p:sp>
        <p:nvSpPr>
          <p:cNvPr id="481" name="Google Shape;481;g360f98a9c26_0_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67e9928253_0_8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367e9928253_0_8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
        <p:nvSpPr>
          <p:cNvPr id="700" name="Google Shape;700;g367e9928253_0_8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67e9928253_0_9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g367e9928253_0_9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367e9928253_0_9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67e9928253_0_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367e9928253_0_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 </a:t>
            </a:r>
            <a:r>
              <a:rPr lang="en"/>
              <a:t>W</a:t>
            </a:r>
            <a:r>
              <a:rPr lang="en"/>
              <a:t>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67e9928253_0_1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367e9928253_0_1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67e9928253_0_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367e9928253_0_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i="1" lang="en">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indent="0" lvl="0" marL="0" rtl="0" algn="l">
              <a:spcBef>
                <a:spcPts val="0"/>
              </a:spcBef>
              <a:spcAft>
                <a:spcPts val="0"/>
              </a:spcAft>
              <a:buNone/>
            </a:pPr>
            <a:r>
              <a:t/>
            </a:r>
            <a:endParaRPr/>
          </a:p>
        </p:txBody>
      </p:sp>
      <p:sp>
        <p:nvSpPr>
          <p:cNvPr id="735" name="Google Shape;735;g367e9928253_0_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67e9928253_0_9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367e9928253_0_9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i="1" lang="en">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67e9928253_0_3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367e9928253_0_3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67e9928253_0_5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367e9928253_0_5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67e9928253_0_10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367e9928253_0_10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procurement professionals, your role is critical. The way contracts are written, evaluated, and managed shapes how digital services are delivered.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Adapt quickly to changing needs,</a:t>
            </a:r>
            <a:endParaRPr/>
          </a:p>
          <a:p>
            <a:pPr indent="-298450" lvl="0" marL="457200" rtl="0" algn="l">
              <a:spcBef>
                <a:spcPts val="0"/>
              </a:spcBef>
              <a:spcAft>
                <a:spcPts val="0"/>
              </a:spcAft>
              <a:buSzPts val="1100"/>
              <a:buChar char="●"/>
            </a:pPr>
            <a:r>
              <a:rPr lang="en"/>
              <a:t>Deliver usable features more frequently, and</a:t>
            </a:r>
            <a:endParaRPr/>
          </a:p>
          <a:p>
            <a:pPr indent="-298450" lvl="0" marL="457200" rtl="0" algn="l">
              <a:spcBef>
                <a:spcPts val="0"/>
              </a:spcBef>
              <a:spcAft>
                <a:spcPts val="0"/>
              </a:spcAft>
              <a:buSzPts val="1100"/>
              <a:buChar char="●"/>
            </a:pPr>
            <a:r>
              <a:rPr lang="en"/>
              <a:t>Reduce waste and rework.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67e9928253_0_1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67e9928253_0_1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67e9928253_0_1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4214c1f2a9_0_3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4214c1f2a9_0_3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67e9928253_0_17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g367e9928253_0_17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 </a:t>
            </a:r>
            <a:r>
              <a:rPr lang="en"/>
              <a:t>The Agile Manifesto</a:t>
            </a:r>
            <a:endParaRPr/>
          </a:p>
          <a:p>
            <a:pPr indent="0" lvl="0" marL="0" rtl="0" algn="l">
              <a:spcBef>
                <a:spcPts val="0"/>
              </a:spcBef>
              <a:spcAft>
                <a:spcPts val="0"/>
              </a:spcAft>
              <a:buNone/>
            </a:pPr>
            <a:r>
              <a:rPr lang="en"/>
              <a:t>We are uncovering better ways of developing</a:t>
            </a:r>
            <a:endParaRPr/>
          </a:p>
          <a:p>
            <a:pPr indent="0" lvl="0" marL="0" rtl="0" algn="l">
              <a:spcBef>
                <a:spcPts val="0"/>
              </a:spcBef>
              <a:spcAft>
                <a:spcPts val="0"/>
              </a:spcAft>
              <a:buNone/>
            </a:pPr>
            <a:r>
              <a:rPr lang="en"/>
              <a:t>software by doing it and helping others do it.</a:t>
            </a:r>
            <a:endParaRPr/>
          </a:p>
          <a:p>
            <a:pPr indent="0" lvl="0" marL="0" rtl="0" algn="l">
              <a:spcBef>
                <a:spcPts val="0"/>
              </a:spcBef>
              <a:spcAft>
                <a:spcPts val="0"/>
              </a:spcAft>
              <a:buNone/>
            </a:pPr>
            <a:r>
              <a:rPr lang="en"/>
              <a:t>Through this work we have come to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Individuals and interactions over processes and tools</a:t>
            </a:r>
            <a:endParaRPr/>
          </a:p>
          <a:p>
            <a:pPr indent="0" lvl="0" marL="0" rtl="0" algn="l">
              <a:spcBef>
                <a:spcPts val="0"/>
              </a:spcBef>
              <a:spcAft>
                <a:spcPts val="0"/>
              </a:spcAft>
              <a:buNone/>
            </a:pPr>
            <a:r>
              <a:rPr lang="en"/>
              <a:t>Working software over comprehensive documentation</a:t>
            </a:r>
            <a:endParaRPr/>
          </a:p>
          <a:p>
            <a:pPr indent="0" lvl="0" marL="0" rtl="0" algn="l">
              <a:spcBef>
                <a:spcPts val="0"/>
              </a:spcBef>
              <a:spcAft>
                <a:spcPts val="0"/>
              </a:spcAft>
              <a:buNone/>
            </a:pPr>
            <a:r>
              <a:rPr lang="en"/>
              <a:t>Customer collaboration over contract negotiation</a:t>
            </a:r>
            <a:endParaRPr/>
          </a:p>
          <a:p>
            <a:pPr indent="0" lvl="0" marL="0" rtl="0" algn="l">
              <a:spcBef>
                <a:spcPts val="0"/>
              </a:spcBef>
              <a:spcAft>
                <a:spcPts val="0"/>
              </a:spcAft>
              <a:buNone/>
            </a:pPr>
            <a:r>
              <a:rPr lang="en"/>
              <a:t>Responding to change over following a plan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is, while there is value in the items on</a:t>
            </a:r>
            <a:endParaRPr/>
          </a:p>
          <a:p>
            <a:pPr indent="0" lvl="0" marL="0" rtl="0" algn="l">
              <a:spcBef>
                <a:spcPts val="0"/>
              </a:spcBef>
              <a:spcAft>
                <a:spcPts val="0"/>
              </a:spcAft>
              <a:buNone/>
            </a:pPr>
            <a:r>
              <a:rPr lang="en"/>
              <a:t>the right, we value the items on the left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https://agilemanifesto.org/</a:t>
            </a:r>
            <a:endParaRPr/>
          </a:p>
        </p:txBody>
      </p:sp>
      <p:sp>
        <p:nvSpPr>
          <p:cNvPr id="781" name="Google Shape;781;g367e9928253_0_17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67e9928253_0_4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g367e9928253_0_4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a:t>
            </a:r>
            <a:endParaRPr/>
          </a:p>
          <a:p>
            <a:pPr indent="0" lvl="0" marL="0" rtl="0" algn="l">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67e9928253_0_4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g367e9928253_0_4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 </a:t>
            </a:r>
            <a:r>
              <a:rPr lang="en"/>
              <a:t>Let’s take a closer look at what Agile delivery actually looks like in practice. These are some of the key elements that define how Agile teams work and deliver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67e9928253_0_12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g367e9928253_0_12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 </a:t>
            </a:r>
            <a:r>
              <a:rPr lang="en"/>
              <a:t>Let’s compare three different approaches to building digital services: Agile, Artisanal, and Waterfall.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67e9928253_0_15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367e9928253_0_15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67e9928253_0_16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367e9928253_0_16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67e9928253_0_13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367e9928253_0_13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367e9928253_0_13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67e9928253_0_13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g367e9928253_0_13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b="1" lang="en">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thrives on </a:t>
            </a:r>
            <a:r>
              <a:rPr b="1" lang="en">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its core, Agile embraces </a:t>
            </a:r>
            <a:r>
              <a:rPr b="1" lang="en">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Ultimately, Agile supports </a:t>
            </a:r>
            <a:r>
              <a:rPr b="1" lang="en">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also helps guide </a:t>
            </a:r>
            <a:r>
              <a:rPr b="1" lang="en">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indent="0" lvl="0" marL="0" rtl="0" algn="l">
              <a:spcBef>
                <a:spcPts val="1200"/>
              </a:spcBef>
              <a:spcAft>
                <a:spcPts val="0"/>
              </a:spcAft>
              <a:buNone/>
            </a:pPr>
            <a:r>
              <a:t/>
            </a:r>
            <a:endParaRPr/>
          </a:p>
        </p:txBody>
      </p:sp>
      <p:sp>
        <p:nvSpPr>
          <p:cNvPr id="838" name="Google Shape;838;g367e9928253_0_13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67e9928253_0_18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367e9928253_0_18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67e9928253_0_2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g367e9928253_0_21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367e9928253_0_21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4221800990_4_2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34221800990_4_24: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34221800990_4_24: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67e9928253_0_19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367e9928253_0_19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Speaker Notes: </a:t>
            </a:r>
            <a:r>
              <a:rPr lang="en">
                <a:solidFill>
                  <a:schemeClr val="dk1"/>
                </a:solidFill>
              </a:rPr>
              <a:t>Human-Centered Design, or </a:t>
            </a:r>
            <a:r>
              <a:rPr b="1" lang="en">
                <a:solidFill>
                  <a:schemeClr val="dk1"/>
                </a:solidFill>
              </a:rPr>
              <a:t>HCD</a:t>
            </a:r>
            <a:r>
              <a:rPr lang="en">
                <a:solidFill>
                  <a:schemeClr val="dk1"/>
                </a:solidFill>
              </a:rPr>
              <a:t>, is about putting </a:t>
            </a:r>
            <a:r>
              <a:rPr b="1" lang="en">
                <a:solidFill>
                  <a:schemeClr val="dk1"/>
                </a:solidFill>
              </a:rPr>
              <a:t>people</a:t>
            </a:r>
            <a:r>
              <a:rPr lang="en">
                <a:solidFill>
                  <a:schemeClr val="dk1"/>
                </a:solidFill>
              </a:rPr>
              <a:t>—the users—at the center of the design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b="1" lang="en">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b="1" lang="en">
                <a:solidFill>
                  <a:schemeClr val="dk1"/>
                </a:solidFill>
              </a:rPr>
              <a:t>mindset</a:t>
            </a:r>
            <a:r>
              <a:rPr lang="en">
                <a:solidFill>
                  <a:schemeClr val="dk1"/>
                </a:solidFill>
              </a:rPr>
              <a:t> and a </a:t>
            </a:r>
            <a:r>
              <a:rPr b="1" lang="en">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indent="0" lvl="0" marL="0" rtl="0" algn="l">
              <a:spcBef>
                <a:spcPts val="1200"/>
              </a:spcBef>
              <a:spcAft>
                <a:spcPts val="0"/>
              </a:spcAft>
              <a:buNone/>
            </a:pPr>
            <a:r>
              <a:t/>
            </a:r>
            <a:endParaRPr/>
          </a:p>
        </p:txBody>
      </p:sp>
      <p:sp>
        <p:nvSpPr>
          <p:cNvPr id="861" name="Google Shape;861;g367e9928253_0_19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67e9928253_0_20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67e9928253_0_20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Speaker Notes: </a:t>
            </a:r>
            <a:r>
              <a:rPr lang="en">
                <a:solidFill>
                  <a:schemeClr val="dk1"/>
                </a:solidFill>
              </a:rPr>
              <a:t>These are some of the </a:t>
            </a:r>
            <a:r>
              <a:rPr b="1" lang="en">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is </a:t>
            </a:r>
            <a:r>
              <a:rPr b="1" lang="en">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Design for Everyone</a:t>
            </a:r>
            <a:r>
              <a:rPr lang="en">
                <a:solidFill>
                  <a:schemeClr val="dk1"/>
                </a:solidFill>
              </a:rPr>
              <a:t> means building with </a:t>
            </a:r>
            <a:r>
              <a:rPr b="1" lang="en">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finally, </a:t>
            </a:r>
            <a:r>
              <a:rPr b="1" lang="en">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indent="0" lvl="0" marL="0" rtl="0" algn="l">
              <a:spcBef>
                <a:spcPts val="1200"/>
              </a:spcBef>
              <a:spcAft>
                <a:spcPts val="0"/>
              </a:spcAft>
              <a:buNone/>
            </a:pPr>
            <a:r>
              <a:t/>
            </a:r>
            <a:endParaRPr/>
          </a:p>
        </p:txBody>
      </p:sp>
      <p:sp>
        <p:nvSpPr>
          <p:cNvPr id="869" name="Google Shape;869;g367e9928253_0_20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67e9928253_0_24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367e9928253_0_24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Speaker Notes: </a:t>
            </a:r>
            <a:r>
              <a:rPr lang="en">
                <a:solidFill>
                  <a:schemeClr val="dk1"/>
                </a:solidFill>
              </a:rPr>
              <a:t>Applying Human-Centered Design in government often requires a mindset shift—moving the focus from </a:t>
            </a:r>
            <a:r>
              <a:rPr b="1" lang="en">
                <a:solidFill>
                  <a:schemeClr val="dk1"/>
                </a:solidFill>
              </a:rPr>
              <a:t>policy and system constraints</a:t>
            </a:r>
            <a:r>
              <a:rPr lang="en">
                <a:solidFill>
                  <a:schemeClr val="dk1"/>
                </a:solidFill>
              </a:rPr>
              <a:t> to the </a:t>
            </a:r>
            <a:r>
              <a:rPr b="1" lang="en">
                <a:solidFill>
                  <a:schemeClr val="dk1"/>
                </a:solidFill>
              </a:rPr>
              <a:t>needs of the people</a:t>
            </a:r>
            <a:r>
              <a:rPr lang="en">
                <a:solidFill>
                  <a:schemeClr val="dk1"/>
                </a:solidFill>
              </a:rPr>
              <a:t> we’re serving.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b="1" lang="en">
                <a:solidFill>
                  <a:schemeClr val="dk1"/>
                </a:solidFill>
              </a:rPr>
              <a:t>equitable</a:t>
            </a:r>
            <a:r>
              <a:rPr lang="en">
                <a:solidFill>
                  <a:schemeClr val="dk1"/>
                </a:solidFill>
              </a:rPr>
              <a:t> and </a:t>
            </a:r>
            <a:r>
              <a:rPr b="1" lang="en">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b="1" lang="en">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indent="0" lvl="0" marL="0" rtl="0" algn="l">
              <a:spcBef>
                <a:spcPts val="1200"/>
              </a:spcBef>
              <a:spcAft>
                <a:spcPts val="0"/>
              </a:spcAft>
              <a:buNone/>
            </a:pPr>
            <a:r>
              <a:rPr lang="en"/>
              <a:t>1. VA.gov Redesign – Department of Veterans Affairs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Designing for Veterans: A Toolkit for Human-Centered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Using Human-Centered Design to Reach More Veterans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How the VA's Approach to Human-Centered Design Improved Veterans' Experience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8" name="Google Shape;878;g367e9928253_0_24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67e9928253_0_23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367e9928253_0_23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b="1" lang="en" sz="1200">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67e9928253_0_23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g367e9928253_0_23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indent="0" lvl="0" marL="0" rtl="0" algn="l">
              <a:spcBef>
                <a:spcPts val="1200"/>
              </a:spcBef>
              <a:spcAft>
                <a:spcPts val="0"/>
              </a:spcAft>
              <a:buNone/>
            </a:pPr>
            <a:r>
              <a:t/>
            </a:r>
            <a:endParaRPr/>
          </a:p>
        </p:txBody>
      </p:sp>
      <p:sp>
        <p:nvSpPr>
          <p:cNvPr id="894" name="Google Shape;894;g367e9928253_0_23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67e9928253_0_22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367e9928253_0_22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indent="0" lvl="0" marL="0" rtl="0" algn="l">
              <a:spcBef>
                <a:spcPts val="1200"/>
              </a:spcBef>
              <a:spcAft>
                <a:spcPts val="0"/>
              </a:spcAft>
              <a:buNone/>
            </a:pPr>
            <a:r>
              <a:t/>
            </a:r>
            <a:endParaRPr/>
          </a:p>
        </p:txBody>
      </p:sp>
      <p:sp>
        <p:nvSpPr>
          <p:cNvPr id="901" name="Google Shape;901;g367e9928253_0_22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67e9928253_0_25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367e9928253_0_25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Speaker Notes: </a:t>
            </a:r>
            <a:r>
              <a:rPr lang="en">
                <a:solidFill>
                  <a:schemeClr val="dk1"/>
                </a:solidFill>
              </a:rPr>
              <a:t>Let’s talk about </a:t>
            </a:r>
            <a:r>
              <a:rPr b="1" lang="en">
                <a:solidFill>
                  <a:schemeClr val="dk1"/>
                </a:solidFill>
              </a:rPr>
              <a:t>DevSecOps</a:t>
            </a:r>
            <a:r>
              <a:rPr lang="en">
                <a:solidFill>
                  <a:schemeClr val="dk1"/>
                </a:solidFill>
              </a:rPr>
              <a:t> and why it matters in federal digital service delivery.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b="1" lang="en">
                <a:solidFill>
                  <a:schemeClr val="dk1"/>
                </a:solidFill>
              </a:rPr>
              <a:t>stable, scalable, and secure digital services</a:t>
            </a:r>
            <a:r>
              <a:rPr lang="en">
                <a:solidFill>
                  <a:schemeClr val="dk1"/>
                </a:solidFill>
              </a:rPr>
              <a:t>—all while meeting mission needs. Importantly, it does this without sacrificing </a:t>
            </a:r>
            <a:r>
              <a:rPr b="1" lang="en">
                <a:solidFill>
                  <a:schemeClr val="dk1"/>
                </a:solidFill>
              </a:rPr>
              <a:t>speed, quality, or compliance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First, it </a:t>
            </a:r>
            <a:r>
              <a:rPr b="1" lang="en">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also </a:t>
            </a:r>
            <a:r>
              <a:rPr b="1" lang="en">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it supports </a:t>
            </a:r>
            <a:r>
              <a:rPr b="1" lang="en">
                <a:solidFill>
                  <a:schemeClr val="dk1"/>
                </a:solidFill>
              </a:rPr>
              <a:t>secure data handling</a:t>
            </a:r>
            <a:r>
              <a:rPr lang="en">
                <a:solidFill>
                  <a:schemeClr val="dk1"/>
                </a:solidFill>
              </a:rPr>
              <a:t> and ensures </a:t>
            </a:r>
            <a:r>
              <a:rPr b="1" lang="en">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b="1" lang="en">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indent="0" lvl="0" marL="0" rtl="0" algn="l">
              <a:spcBef>
                <a:spcPts val="1200"/>
              </a:spcBef>
              <a:spcAft>
                <a:spcPts val="0"/>
              </a:spcAft>
              <a:buNone/>
            </a:pPr>
            <a:r>
              <a:t/>
            </a:r>
            <a:endParaRPr/>
          </a:p>
        </p:txBody>
      </p:sp>
      <p:sp>
        <p:nvSpPr>
          <p:cNvPr id="908" name="Google Shape;908;g367e9928253_0_25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67e9928253_0_27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g367e9928253_0_27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b="1" lang="en" sz="1200">
                <a:solidFill>
                  <a:srgbClr val="1B1B1B"/>
                </a:solidFill>
                <a:latin typeface="Nunito"/>
                <a:ea typeface="Nunito"/>
                <a:cs typeface="Nunito"/>
                <a:sym typeface="Nunito"/>
              </a:rPr>
              <a:t>Speaker Notes:</a:t>
            </a:r>
            <a:br>
              <a:rPr b="1" lang="en" sz="1200">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67e9928253_0_14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367e9928253_0_14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See facilitator guide for detailed instructions</a:t>
            </a:r>
            <a:endParaRPr b="1"/>
          </a:p>
        </p:txBody>
      </p:sp>
      <p:sp>
        <p:nvSpPr>
          <p:cNvPr id="924" name="Google Shape;924;g367e9928253_0_14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68766d9caf_0_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368766d9caf_0_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g368766d9caf_0_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221800990_4_3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34221800990_4_36: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68766d9caf_0_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368766d9caf_0_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b="1" sz="1200">
              <a:solidFill>
                <a:srgbClr val="1B1B1B"/>
              </a:solidFill>
              <a:latin typeface="Nunito"/>
              <a:ea typeface="Nunito"/>
              <a:cs typeface="Nunito"/>
              <a:sym typeface="Nunito"/>
            </a:endParaRPr>
          </a:p>
        </p:txBody>
      </p:sp>
      <p:sp>
        <p:nvSpPr>
          <p:cNvPr id="939" name="Google Shape;939;g368766d9caf_0_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68766d9caf_0_2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g368766d9caf_0_2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b="1" sz="1200">
              <a:solidFill>
                <a:srgbClr val="1B1B1B"/>
              </a:solidFill>
              <a:latin typeface="Nunito"/>
              <a:ea typeface="Nunito"/>
              <a:cs typeface="Nunito"/>
              <a:sym typeface="Nunito"/>
            </a:endParaRPr>
          </a:p>
        </p:txBody>
      </p:sp>
      <p:sp>
        <p:nvSpPr>
          <p:cNvPr id="947" name="Google Shape;947;g368766d9caf_0_2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68766d9caf_0_1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g368766d9caf_0_1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b="1" sz="1200">
              <a:solidFill>
                <a:srgbClr val="1B1B1B"/>
              </a:solidFill>
              <a:latin typeface="Nunito"/>
              <a:ea typeface="Nunito"/>
              <a:cs typeface="Nunito"/>
              <a:sym typeface="Nunito"/>
            </a:endParaRPr>
          </a:p>
        </p:txBody>
      </p:sp>
      <p:sp>
        <p:nvSpPr>
          <p:cNvPr id="955" name="Google Shape;955;g368766d9caf_0_1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68766d9caf_0_3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368766d9caf_0_3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68766d9caf_0_4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g368766d9caf_0_4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68766d9caf_0_5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368766d9caf_0_5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60f98a9c2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60f98a9c2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67e9928253_0_19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g367e9928253_0_19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67e9928253_0_15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367e9928253_0_15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67e9928253_0_29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g367e9928253_0_29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g367e9928253_0_29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221800990_4_4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34221800990_4_4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1B1C1D"/>
                </a:solidFill>
              </a:rPr>
              <a:t>Speaker Notes: </a:t>
            </a:r>
            <a:r>
              <a:rPr lang="en">
                <a:solidFill>
                  <a:srgbClr val="1B1C1D"/>
                </a:solidFill>
              </a:rPr>
              <a:t>This wheel visually breaks down digital services into five key areas: Who, What, How, Where, and Why. Starting with the </a:t>
            </a:r>
            <a:r>
              <a:rPr b="1" lang="en">
                <a:solidFill>
                  <a:srgbClr val="1B1C1D"/>
                </a:solidFill>
              </a:rPr>
              <a:t>'Who,'</a:t>
            </a:r>
            <a:r>
              <a:rPr lang="en">
                <a:solidFill>
                  <a:srgbClr val="1B1C1D"/>
                </a:solidFill>
              </a:rPr>
              <a:t> it's all about the customer and end-users we serve. The </a:t>
            </a:r>
            <a:r>
              <a:rPr b="1" lang="en">
                <a:solidFill>
                  <a:srgbClr val="1B1C1D"/>
                </a:solidFill>
              </a:rPr>
              <a:t>'What'</a:t>
            </a:r>
            <a:r>
              <a:rPr lang="en">
                <a:solidFill>
                  <a:srgbClr val="1B1C1D"/>
                </a:solidFill>
              </a:rPr>
              <a:t> encompasses the data, content, and transactional services we provide. </a:t>
            </a:r>
            <a:r>
              <a:rPr b="1" lang="en">
                <a:solidFill>
                  <a:srgbClr val="1B1C1D"/>
                </a:solidFill>
              </a:rPr>
              <a:t>'How'</a:t>
            </a:r>
            <a:r>
              <a:rPr lang="en">
                <a:solidFill>
                  <a:srgbClr val="1B1C1D"/>
                </a:solidFill>
              </a:rPr>
              <a:t> refers to the methodologies like software development, agile, and user experience design that bring services to life. The </a:t>
            </a:r>
            <a:r>
              <a:rPr b="1" lang="en">
                <a:solidFill>
                  <a:srgbClr val="1B1C1D"/>
                </a:solidFill>
              </a:rPr>
              <a:t>'Where'</a:t>
            </a:r>
            <a:r>
              <a:rPr lang="en">
                <a:solidFill>
                  <a:srgbClr val="1B1C1D"/>
                </a:solidFill>
              </a:rPr>
              <a:t> covers platforms like websites, mobile apps, social media, and the cloud. Finally, the </a:t>
            </a:r>
            <a:r>
              <a:rPr b="1" lang="en">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indent="0" lvl="0" marL="0" rtl="0" algn="l">
              <a:spcBef>
                <a:spcPts val="1200"/>
              </a:spcBef>
              <a:spcAft>
                <a:spcPts val="0"/>
              </a:spcAft>
              <a:buNone/>
            </a:pPr>
            <a:r>
              <a:t/>
            </a:r>
            <a:endParaRPr/>
          </a:p>
        </p:txBody>
      </p:sp>
      <p:sp>
        <p:nvSpPr>
          <p:cNvPr id="510" name="Google Shape;510;g34221800990_4_4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634d1e63c3_1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3634d1e63c3_1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indent="-304800" lvl="3"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indent="-304800" lvl="3"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indent="-304800" lvl="3"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indent="-304800" lvl="3"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indent="-304800" lvl="3"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indent="-304800" lvl="3"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015" name="Google Shape;1015;g3634d1e63c3_1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67e9928253_0_2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g367e9928253_0_2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67e9928253_0_28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g367e9928253_0_28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Use analogies like “running a modern app on a flip phone” to illustrate the strain on legacy systems. Link to modernization efforts and how COs play a role in shaping requirements and evaluating vendor solutions.</a:t>
            </a:r>
            <a:endParaRPr/>
          </a:p>
        </p:txBody>
      </p:sp>
      <p:sp>
        <p:nvSpPr>
          <p:cNvPr id="1032" name="Google Shape;1032;g367e9928253_0_28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67e9928253_0_26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367e9928253_0_26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40" name="Google Shape;1040;g367e9928253_0_26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67e9928253_0_26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367e9928253_0_26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8" name="Google Shape;1048;g367e9928253_0_26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634d1e63c3_1_1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3634d1e63c3_1_1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indent="-304800" lvl="4"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indent="-304800" lvl="4"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indent="-304800" lvl="4"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indent="-304800" lvl="4"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indent="-304800" lvl="4"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indent="-304800" lvl="4"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056" name="Google Shape;1056;g3634d1e63c3_1_1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62316da2b7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g362316da2b7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g362316da2b7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67e9928253_0_30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g367e9928253_0_30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71" name="Google Shape;1071;g367e9928253_0_30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634d1e63c3_1_2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3634d1e63c3_1_2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indent="0" lvl="0" marL="4572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079" name="Google Shape;1079;g3634d1e63c3_1_2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62316da2b7_0_1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g362316da2b7_0_1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g362316da2b7_0_1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60f98a9c26_0_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360f98a9c26_0_1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 </a:t>
            </a:r>
            <a:r>
              <a:rPr lang="en"/>
              <a:t> This USCIS example highlights how digital transformation can improve experience, efficiency, and outcomes. Think about how procurement supports transitions like this through contracts and tools.</a:t>
            </a:r>
            <a:endParaRPr/>
          </a:p>
          <a:p>
            <a:pPr indent="0" lvl="0" marL="0" rtl="0" algn="l">
              <a:spcBef>
                <a:spcPts val="0"/>
              </a:spcBef>
              <a:spcAft>
                <a:spcPts val="0"/>
              </a:spcAft>
              <a:buNone/>
            </a:pPr>
            <a:r>
              <a:t/>
            </a:r>
            <a:endParaRPr/>
          </a:p>
        </p:txBody>
      </p:sp>
      <p:sp>
        <p:nvSpPr>
          <p:cNvPr id="519" name="Google Shape;519;g360f98a9c26_0_1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62316da2b7_0_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362316da2b7_0_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96" name="Google Shape;1096;g362316da2b7_0_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634d1e63c3_1_2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g3634d1e63c3_1_2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104" name="Google Shape;1104;g3634d1e63c3_1_2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67e9928253_0_32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g367e9928253_0_32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13" name="Google Shape;1113;g367e9928253_0_32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634d1e63c3_1_3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g3634d1e63c3_1_3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indent="0" lvl="0" marL="4572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123" name="Google Shape;1123;g3634d1e63c3_1_3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62343476f6_0_2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362343476f6_0_2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32" name="Google Shape;1132;g362343476f6_0_2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634d1e63c3_1_4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g3634d1e63c3_1_4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142" name="Google Shape;1142;g3634d1e63c3_1_4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67e9928253_0_3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g367e9928253_0_3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51" name="Google Shape;1151;g367e9928253_0_3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634d1e63c3_1_11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3634d1e63c3_1_11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See facilitator guide for detailed information on this activity. </a:t>
            </a:r>
            <a:endParaRPr b="1"/>
          </a:p>
          <a:p>
            <a:pPr indent="0" lvl="0" marL="0" rtl="0" algn="l">
              <a:spcBef>
                <a:spcPts val="0"/>
              </a:spcBef>
              <a:spcAft>
                <a:spcPts val="0"/>
              </a:spcAft>
              <a:buNone/>
            </a:pPr>
            <a:br>
              <a:rPr lang="en"/>
            </a:br>
            <a:endParaRPr/>
          </a:p>
        </p:txBody>
      </p:sp>
      <p:sp>
        <p:nvSpPr>
          <p:cNvPr id="1159" name="Google Shape;1159;g3634d1e63c3_1_11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634d1e63c3_1_13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g3634d1e63c3_1_13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See facilitator guide for detailed information on this activity. </a:t>
            </a:r>
            <a:endParaRPr b="1"/>
          </a:p>
          <a:p>
            <a:pPr indent="0" lvl="0" marL="0" rtl="0" algn="l">
              <a:spcBef>
                <a:spcPts val="0"/>
              </a:spcBef>
              <a:spcAft>
                <a:spcPts val="0"/>
              </a:spcAft>
              <a:buNone/>
            </a:pPr>
            <a:br>
              <a:rPr lang="en"/>
            </a:br>
            <a:endParaRPr/>
          </a:p>
        </p:txBody>
      </p:sp>
      <p:sp>
        <p:nvSpPr>
          <p:cNvPr id="1168" name="Google Shape;1168;g3634d1e63c3_1_13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634d1e63c3_1_12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g3634d1e63c3_1_12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See facilitator guide for detailed information on this activity. </a:t>
            </a:r>
            <a:endParaRPr b="1"/>
          </a:p>
          <a:p>
            <a:pPr indent="0" lvl="0" marL="0" rtl="0" algn="l">
              <a:spcBef>
                <a:spcPts val="0"/>
              </a:spcBef>
              <a:spcAft>
                <a:spcPts val="0"/>
              </a:spcAft>
              <a:buNone/>
            </a:pPr>
            <a:br>
              <a:rPr lang="en"/>
            </a:br>
            <a:endParaRPr/>
          </a:p>
        </p:txBody>
      </p:sp>
      <p:sp>
        <p:nvSpPr>
          <p:cNvPr id="1177" name="Google Shape;1177;g3634d1e63c3_1_12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60f98a9c26_0_5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360f98a9c26_0_5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634d1e63c3_1_14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g3634d1e63c3_1_14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See facilitator guide for detailed information on this activity. </a:t>
            </a:r>
            <a:endParaRPr b="1"/>
          </a:p>
          <a:p>
            <a:pPr indent="0" lvl="0" marL="0" rtl="0" algn="l">
              <a:spcBef>
                <a:spcPts val="0"/>
              </a:spcBef>
              <a:spcAft>
                <a:spcPts val="0"/>
              </a:spcAft>
              <a:buNone/>
            </a:pPr>
            <a:br>
              <a:rPr lang="en"/>
            </a:br>
            <a:r>
              <a:rPr lang="en"/>
              <a:t>Speaker notes</a:t>
            </a:r>
            <a:endParaRPr/>
          </a:p>
        </p:txBody>
      </p:sp>
      <p:sp>
        <p:nvSpPr>
          <p:cNvPr id="1186" name="Google Shape;1186;g3634d1e63c3_1_14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62343476f6_0_4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g362343476f6_0_4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g362343476f6_0_4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62343476f6_0_1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362343476f6_0_1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indent="0" lvl="0" marL="0" rtl="0" algn="l">
              <a:spcBef>
                <a:spcPts val="1200"/>
              </a:spcBef>
              <a:spcAft>
                <a:spcPts val="0"/>
              </a:spcAft>
              <a:buNone/>
            </a:pPr>
            <a:r>
              <a:t/>
            </a:r>
            <a:endParaRPr/>
          </a:p>
        </p:txBody>
      </p:sp>
      <p:sp>
        <p:nvSpPr>
          <p:cNvPr id="1201" name="Google Shape;1201;g362343476f6_0_1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634d1e63c3_1_5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g3634d1e63c3_1_5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211" name="Google Shape;1211;g3634d1e63c3_1_5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62343476f6_0_8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362343476f6_0_8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20" name="Google Shape;1220;g362343476f6_0_8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62343476f6_0_7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7" name="Google Shape;1227;g362343476f6_0_7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b="1" lang="en">
                <a:solidFill>
                  <a:schemeClr val="dk1"/>
                </a:solidFill>
              </a:rPr>
              <a:t>Speaker Notes:</a:t>
            </a:r>
            <a:br>
              <a:rPr b="1" lang="en">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8" name="Google Shape;1228;g362343476f6_0_7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634d1e63c3_1_6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g3634d1e63c3_1_6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indent="0" lvl="0" marL="4572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236" name="Google Shape;1236;g3634d1e63c3_1_6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362343476f6_0_7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g362343476f6_0_7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45" name="Google Shape;1245;g362343476f6_0_7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62343476f6_0_6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62343476f6_0_6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53" name="Google Shape;1253;g362343476f6_0_6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634d1e63c3_1_7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g3634d1e63c3_1_7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solidFill>
                  <a:srgbClr val="1B1B1B"/>
                </a:solidFill>
                <a:latin typeface="Nunito"/>
                <a:ea typeface="Nunito"/>
                <a:cs typeface="Nunito"/>
                <a:sym typeface="Nunito"/>
              </a:rPr>
              <a:t>Facilitator themes to look for:</a:t>
            </a:r>
            <a:endParaRPr b="1"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indent="-304800" lvl="0" marL="457200" rtl="0" algn="l">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228600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1B1B1B"/>
              </a:solidFill>
              <a:latin typeface="Nunito"/>
              <a:ea typeface="Nunito"/>
              <a:cs typeface="Nunito"/>
              <a:sym typeface="Nunito"/>
            </a:endParaRPr>
          </a:p>
          <a:p>
            <a:pPr indent="0" lvl="0" marL="0" rtl="0" algn="l">
              <a:spcBef>
                <a:spcPts val="0"/>
              </a:spcBef>
              <a:spcAft>
                <a:spcPts val="0"/>
              </a:spcAft>
              <a:buNone/>
            </a:pPr>
            <a:r>
              <a:t/>
            </a:r>
            <a:endParaRPr/>
          </a:p>
        </p:txBody>
      </p:sp>
      <p:sp>
        <p:nvSpPr>
          <p:cNvPr id="1261" name="Google Shape;1261;g3634d1e63c3_1_7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F">
  <p:cSld name="TITLE_AND_BODY_2_1_1_1_1_1_1_1">
    <p:spTree>
      <p:nvGrpSpPr>
        <p:cNvPr id="124"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fmla="val 612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ph idx="2" type="pic"/>
          </p:nvPr>
        </p:nvSpPr>
        <p:spPr>
          <a:xfrm>
            <a:off x="4626864" y="585216"/>
            <a:ext cx="3968400" cy="3968400"/>
          </a:xfrm>
          <a:prstGeom prst="rect">
            <a:avLst/>
          </a:prstGeom>
          <a:noFill/>
          <a:ln>
            <a:noFill/>
          </a:ln>
        </p:spPr>
      </p:sp>
      <p:sp>
        <p:nvSpPr>
          <p:cNvPr id="127" name="Google Shape;127;p13"/>
          <p:cNvSpPr txBox="1"/>
          <p:nvPr>
            <p:ph type="title"/>
          </p:nvPr>
        </p:nvSpPr>
        <p:spPr>
          <a:xfrm>
            <a:off x="557784" y="585216"/>
            <a:ext cx="3712500" cy="9327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13"/>
          <p:cNvSpPr txBox="1"/>
          <p:nvPr>
            <p:ph idx="1" type="body"/>
          </p:nvPr>
        </p:nvSpPr>
        <p:spPr>
          <a:xfrm>
            <a:off x="508525" y="1883625"/>
            <a:ext cx="3761700" cy="2670000"/>
          </a:xfrm>
          <a:prstGeom prst="rect">
            <a:avLst/>
          </a:prstGeom>
        </p:spPr>
        <p:txBody>
          <a:bodyPr anchorCtr="0" anchor="t" bIns="0" lIns="0" spcFirstLastPara="1" rIns="0" wrap="square" tIns="0">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B">
  <p:cSld name="TITLE_AND_BODY_2_1_1_1">
    <p:spTree>
      <p:nvGrpSpPr>
        <p:cNvPr id="129" name="Shape 129"/>
        <p:cNvGrpSpPr/>
        <p:nvPr/>
      </p:nvGrpSpPr>
      <p:grpSpPr>
        <a:xfrm>
          <a:off x="0" y="0"/>
          <a:ext cx="0" cy="0"/>
          <a:chOff x="0" y="0"/>
          <a:chExt cx="0" cy="0"/>
        </a:xfrm>
      </p:grpSpPr>
      <p:sp>
        <p:nvSpPr>
          <p:cNvPr id="130" name="Google Shape;130;p14"/>
          <p:cNvSpPr/>
          <p:nvPr>
            <p:ph idx="2" type="pic"/>
          </p:nvPr>
        </p:nvSpPr>
        <p:spPr>
          <a:xfrm>
            <a:off x="4517136" y="475488"/>
            <a:ext cx="4188000" cy="4188000"/>
          </a:xfrm>
          <a:prstGeom prst="roundRect">
            <a:avLst>
              <a:gd fmla="val 8475" name="adj"/>
            </a:avLst>
          </a:prstGeom>
          <a:noFill/>
          <a:ln>
            <a:noFill/>
          </a:ln>
        </p:spPr>
      </p:sp>
      <p:sp>
        <p:nvSpPr>
          <p:cNvPr id="131" name="Google Shape;131;p14"/>
          <p:cNvSpPr txBox="1"/>
          <p:nvPr>
            <p:ph type="title"/>
          </p:nvPr>
        </p:nvSpPr>
        <p:spPr>
          <a:xfrm>
            <a:off x="548650" y="576075"/>
            <a:ext cx="3556800" cy="8688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14"/>
          <p:cNvSpPr txBox="1"/>
          <p:nvPr>
            <p:ph idx="1" type="body"/>
          </p:nvPr>
        </p:nvSpPr>
        <p:spPr>
          <a:xfrm>
            <a:off x="438912" y="1655064"/>
            <a:ext cx="3666600" cy="2871300"/>
          </a:xfrm>
          <a:prstGeom prst="rect">
            <a:avLst/>
          </a:prstGeom>
        </p:spPr>
        <p:txBody>
          <a:bodyPr anchorCtr="0" anchor="ctr" bIns="0" lIns="0" spcFirstLastPara="1" rIns="0" wrap="square" tIns="0">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cxnSp>
        <p:nvCxnSpPr>
          <p:cNvPr id="133" name="Google Shape;133;p14"/>
          <p:cNvCxnSpPr/>
          <p:nvPr/>
        </p:nvCxnSpPr>
        <p:spPr>
          <a:xfrm>
            <a:off x="530352" y="402336"/>
            <a:ext cx="1059900" cy="0"/>
          </a:xfrm>
          <a:prstGeom prst="straightConnector1">
            <a:avLst/>
          </a:prstGeom>
          <a:noFill/>
          <a:ln cap="flat" cmpd="sng" w="9525">
            <a:solidFill>
              <a:srgbClr val="595959"/>
            </a:solidFill>
            <a:prstDash val="solid"/>
            <a:round/>
            <a:headEnd len="sm" w="sm" type="none"/>
            <a:tailEnd len="sm" w="sm" type="none"/>
          </a:ln>
        </p:spPr>
      </p:cxnSp>
      <p:cxnSp>
        <p:nvCxnSpPr>
          <p:cNvPr id="134" name="Google Shape;134;p14"/>
          <p:cNvCxnSpPr/>
          <p:nvPr/>
        </p:nvCxnSpPr>
        <p:spPr>
          <a:xfrm>
            <a:off x="530352" y="4745736"/>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H">
  <p:cSld name="TITLE_AND_BODY_2_1_1_1_1_1_1_1_1_1">
    <p:spTree>
      <p:nvGrpSpPr>
        <p:cNvPr id="135" name="Shape 135"/>
        <p:cNvGrpSpPr/>
        <p:nvPr/>
      </p:nvGrpSpPr>
      <p:grpSpPr>
        <a:xfrm>
          <a:off x="0" y="0"/>
          <a:ext cx="0" cy="0"/>
          <a:chOff x="0" y="0"/>
          <a:chExt cx="0" cy="0"/>
        </a:xfrm>
      </p:grpSpPr>
      <p:sp>
        <p:nvSpPr>
          <p:cNvPr id="136" name="Google Shape;136;p15"/>
          <p:cNvSpPr/>
          <p:nvPr>
            <p:ph idx="2" type="pic"/>
          </p:nvPr>
        </p:nvSpPr>
        <p:spPr>
          <a:xfrm>
            <a:off x="548640" y="1554480"/>
            <a:ext cx="2807100" cy="2807100"/>
          </a:xfrm>
          <a:prstGeom prst="roundRect">
            <a:avLst>
              <a:gd fmla="val 8343" name="adj"/>
            </a:avLst>
          </a:prstGeom>
          <a:noFill/>
          <a:ln>
            <a:noFill/>
          </a:ln>
        </p:spPr>
      </p:sp>
      <p:sp>
        <p:nvSpPr>
          <p:cNvPr id="137" name="Google Shape;137;p15"/>
          <p:cNvSpPr txBox="1"/>
          <p:nvPr>
            <p:ph type="title"/>
          </p:nvPr>
        </p:nvSpPr>
        <p:spPr>
          <a:xfrm>
            <a:off x="548675" y="603500"/>
            <a:ext cx="7923900" cy="6675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15"/>
          <p:cNvSpPr txBox="1"/>
          <p:nvPr>
            <p:ph idx="1" type="body"/>
          </p:nvPr>
        </p:nvSpPr>
        <p:spPr>
          <a:xfrm>
            <a:off x="3895344" y="1408176"/>
            <a:ext cx="4782300" cy="3090600"/>
          </a:xfrm>
          <a:prstGeom prst="rect">
            <a:avLst/>
          </a:prstGeom>
        </p:spPr>
        <p:txBody>
          <a:bodyPr anchorCtr="0" anchor="ctr" bIns="0" lIns="0" spcFirstLastPara="1" rIns="0" wrap="square" tIns="0">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cxnSp>
        <p:nvCxnSpPr>
          <p:cNvPr id="139" name="Google Shape;139;p15"/>
          <p:cNvCxnSpPr/>
          <p:nvPr/>
        </p:nvCxnSpPr>
        <p:spPr>
          <a:xfrm>
            <a:off x="544200" y="451125"/>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44" name="Shape 144"/>
        <p:cNvGrpSpPr/>
        <p:nvPr/>
      </p:nvGrpSpPr>
      <p:grpSpPr>
        <a:xfrm>
          <a:off x="0" y="0"/>
          <a:ext cx="0" cy="0"/>
          <a:chOff x="0" y="0"/>
          <a:chExt cx="0" cy="0"/>
        </a:xfrm>
      </p:grpSpPr>
      <p:sp>
        <p:nvSpPr>
          <p:cNvPr id="145" name="Google Shape;14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6" name="Google Shape;14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47" name="Google Shape;147;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48" name="Shape 148"/>
        <p:cNvGrpSpPr/>
        <p:nvPr/>
      </p:nvGrpSpPr>
      <p:grpSpPr>
        <a:xfrm>
          <a:off x="0" y="0"/>
          <a:ext cx="0" cy="0"/>
          <a:chOff x="0" y="0"/>
          <a:chExt cx="0" cy="0"/>
        </a:xfrm>
      </p:grpSpPr>
      <p:sp>
        <p:nvSpPr>
          <p:cNvPr id="149" name="Google Shape;149;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0" name="Google Shape;150;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51" name="Shape 151"/>
        <p:cNvGrpSpPr/>
        <p:nvPr/>
      </p:nvGrpSpPr>
      <p:grpSpPr>
        <a:xfrm>
          <a:off x="0" y="0"/>
          <a:ext cx="0" cy="0"/>
          <a:chOff x="0" y="0"/>
          <a:chExt cx="0" cy="0"/>
        </a:xfrm>
      </p:grpSpPr>
      <p:sp>
        <p:nvSpPr>
          <p:cNvPr id="152" name="Google Shape;15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54" name="Google Shape;154;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155" name="Shape 155"/>
        <p:cNvGrpSpPr/>
        <p:nvPr/>
      </p:nvGrpSpPr>
      <p:grpSpPr>
        <a:xfrm>
          <a:off x="0" y="0"/>
          <a:ext cx="0" cy="0"/>
          <a:chOff x="0" y="0"/>
          <a:chExt cx="0" cy="0"/>
        </a:xfrm>
      </p:grpSpPr>
      <p:sp>
        <p:nvSpPr>
          <p:cNvPr id="156" name="Google Shape;15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9" name="Google Shape;15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63" name="Shape 163"/>
        <p:cNvGrpSpPr/>
        <p:nvPr/>
      </p:nvGrpSpPr>
      <p:grpSpPr>
        <a:xfrm>
          <a:off x="0" y="0"/>
          <a:ext cx="0" cy="0"/>
          <a:chOff x="0" y="0"/>
          <a:chExt cx="0" cy="0"/>
        </a:xfrm>
      </p:grpSpPr>
      <p:sp>
        <p:nvSpPr>
          <p:cNvPr id="164" name="Google Shape;164;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5" name="Google Shape;165;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6" name="Google Shape;166;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67" name="Shape 167"/>
        <p:cNvGrpSpPr/>
        <p:nvPr/>
      </p:nvGrpSpPr>
      <p:grpSpPr>
        <a:xfrm>
          <a:off x="0" y="0"/>
          <a:ext cx="0" cy="0"/>
          <a:chOff x="0" y="0"/>
          <a:chExt cx="0" cy="0"/>
        </a:xfrm>
      </p:grpSpPr>
      <p:sp>
        <p:nvSpPr>
          <p:cNvPr id="168" name="Google Shape;168;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9" name="Google Shape;169;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70"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3" name="Google Shape;173;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74" name="Google Shape;174;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175" name="Google Shape;175;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76" name="Shape 176"/>
        <p:cNvGrpSpPr/>
        <p:nvPr/>
      </p:nvGrpSpPr>
      <p:grpSpPr>
        <a:xfrm>
          <a:off x="0" y="0"/>
          <a:ext cx="0" cy="0"/>
          <a:chOff x="0" y="0"/>
          <a:chExt cx="0" cy="0"/>
        </a:xfrm>
      </p:grpSpPr>
      <p:sp>
        <p:nvSpPr>
          <p:cNvPr id="177" name="Google Shape;177;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178" name="Google Shape;178;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79" name="Shape 179"/>
        <p:cNvGrpSpPr/>
        <p:nvPr/>
      </p:nvGrpSpPr>
      <p:grpSpPr>
        <a:xfrm>
          <a:off x="0" y="0"/>
          <a:ext cx="0" cy="0"/>
          <a:chOff x="0" y="0"/>
          <a:chExt cx="0" cy="0"/>
        </a:xfrm>
      </p:grpSpPr>
      <p:sp>
        <p:nvSpPr>
          <p:cNvPr id="180" name="Google Shape;180;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182" name="Google Shape;182;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85" name="Shape 185"/>
        <p:cNvGrpSpPr/>
        <p:nvPr/>
      </p:nvGrpSpPr>
      <p:grpSpPr>
        <a:xfrm>
          <a:off x="0" y="0"/>
          <a:ext cx="0" cy="0"/>
          <a:chOff x="0" y="0"/>
          <a:chExt cx="0" cy="0"/>
        </a:xfrm>
      </p:grpSpPr>
      <p:sp>
        <p:nvSpPr>
          <p:cNvPr id="186" name="Google Shape;186;p2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9" name="Google Shape;189;p2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0" name="Google Shape;190;p2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1" name="Google Shape;191;p2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2" name="Google Shape;192;p2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93" name="Google Shape;193;p2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2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7" name="Google Shape;197;p29"/>
          <p:cNvSpPr/>
          <p:nvPr>
            <p:ph idx="2" type="pic"/>
          </p:nvPr>
        </p:nvSpPr>
        <p:spPr>
          <a:xfrm>
            <a:off x="4992024" y="1152775"/>
            <a:ext cx="3840300" cy="3416400"/>
          </a:xfrm>
          <a:prstGeom prst="rect">
            <a:avLst/>
          </a:prstGeom>
          <a:noFill/>
          <a:ln>
            <a:noFill/>
          </a:ln>
        </p:spPr>
      </p:sp>
      <p:sp>
        <p:nvSpPr>
          <p:cNvPr id="198" name="Google Shape;198;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99" name="Shape 199"/>
        <p:cNvGrpSpPr/>
        <p:nvPr/>
      </p:nvGrpSpPr>
      <p:grpSpPr>
        <a:xfrm>
          <a:off x="0" y="0"/>
          <a:ext cx="0" cy="0"/>
          <a:chOff x="0" y="0"/>
          <a:chExt cx="0" cy="0"/>
        </a:xfrm>
      </p:grpSpPr>
      <p:sp>
        <p:nvSpPr>
          <p:cNvPr id="200" name="Google Shape;200;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3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2" name="Google Shape;202;p3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03" name="Google Shape;203;p3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04" name="Google Shape;204;p3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 name="Google Shape;205;p3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06" name="Shape 206"/>
        <p:cNvGrpSpPr/>
        <p:nvPr/>
      </p:nvGrpSpPr>
      <p:grpSpPr>
        <a:xfrm>
          <a:off x="0" y="0"/>
          <a:ext cx="0" cy="0"/>
          <a:chOff x="0" y="0"/>
          <a:chExt cx="0" cy="0"/>
        </a:xfrm>
      </p:grpSpPr>
      <p:sp>
        <p:nvSpPr>
          <p:cNvPr id="207" name="Google Shape;207;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09" name="Google Shape;209;p3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10" name="Google Shape;210;p31"/>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11" name="Google Shape;211;p3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12" name="Google Shape;212;p31"/>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3" name="Google Shape;213;p31"/>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4" name="Google Shape;214;p31"/>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15" name="Shape 215"/>
        <p:cNvGrpSpPr/>
        <p:nvPr/>
      </p:nvGrpSpPr>
      <p:grpSpPr>
        <a:xfrm>
          <a:off x="0" y="0"/>
          <a:ext cx="0" cy="0"/>
          <a:chOff x="0" y="0"/>
          <a:chExt cx="0" cy="0"/>
        </a:xfrm>
      </p:grpSpPr>
      <p:sp>
        <p:nvSpPr>
          <p:cNvPr id="216" name="Google Shape;21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18" name="Google Shape;218;p3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19" name="Google Shape;219;p3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20" name="Google Shape;220;p3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221" name="Google Shape;221;p3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22" name="Google Shape;222;p3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3" name="Google Shape;223;p3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4" name="Google Shape;224;p3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5" name="Google Shape;225;p3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30" name="Shape 230"/>
        <p:cNvGrpSpPr/>
        <p:nvPr/>
      </p:nvGrpSpPr>
      <p:grpSpPr>
        <a:xfrm>
          <a:off x="0" y="0"/>
          <a:ext cx="0" cy="0"/>
          <a:chOff x="0" y="0"/>
          <a:chExt cx="0" cy="0"/>
        </a:xfrm>
      </p:grpSpPr>
      <p:sp>
        <p:nvSpPr>
          <p:cNvPr id="231" name="Google Shape;231;p3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2" name="Google Shape;232;p34"/>
          <p:cNvSpPr/>
          <p:nvPr>
            <p:ph idx="2" type="pic"/>
          </p:nvPr>
        </p:nvSpPr>
        <p:spPr>
          <a:xfrm>
            <a:off x="4804825" y="1133300"/>
            <a:ext cx="4027500" cy="2392800"/>
          </a:xfrm>
          <a:prstGeom prst="rect">
            <a:avLst/>
          </a:prstGeom>
          <a:noFill/>
          <a:ln>
            <a:noFill/>
          </a:ln>
        </p:spPr>
      </p:sp>
      <p:sp>
        <p:nvSpPr>
          <p:cNvPr id="233" name="Google Shape;233;p34"/>
          <p:cNvSpPr/>
          <p:nvPr>
            <p:ph idx="3" type="pic"/>
          </p:nvPr>
        </p:nvSpPr>
        <p:spPr>
          <a:xfrm>
            <a:off x="311725" y="1133300"/>
            <a:ext cx="4027500" cy="2392800"/>
          </a:xfrm>
          <a:prstGeom prst="rect">
            <a:avLst/>
          </a:prstGeom>
          <a:noFill/>
          <a:ln>
            <a:noFill/>
          </a:ln>
        </p:spPr>
      </p:sp>
      <p:sp>
        <p:nvSpPr>
          <p:cNvPr id="234" name="Google Shape;234;p3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5" name="Google Shape;23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38" name="Google Shape;238;p3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39" name="Shape 239"/>
        <p:cNvGrpSpPr/>
        <p:nvPr/>
      </p:nvGrpSpPr>
      <p:grpSpPr>
        <a:xfrm>
          <a:off x="0" y="0"/>
          <a:ext cx="0" cy="0"/>
          <a:chOff x="0" y="0"/>
          <a:chExt cx="0" cy="0"/>
        </a:xfrm>
      </p:grpSpPr>
      <p:sp>
        <p:nvSpPr>
          <p:cNvPr id="240" name="Google Shape;240;p3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1" name="Google Shape;241;p35"/>
          <p:cNvSpPr/>
          <p:nvPr>
            <p:ph idx="2" type="pic"/>
          </p:nvPr>
        </p:nvSpPr>
        <p:spPr>
          <a:xfrm>
            <a:off x="6205225" y="1128325"/>
            <a:ext cx="2627100" cy="2273100"/>
          </a:xfrm>
          <a:prstGeom prst="rect">
            <a:avLst/>
          </a:prstGeom>
          <a:noFill/>
          <a:ln>
            <a:noFill/>
          </a:ln>
        </p:spPr>
      </p:sp>
      <p:sp>
        <p:nvSpPr>
          <p:cNvPr id="242" name="Google Shape;242;p35"/>
          <p:cNvSpPr/>
          <p:nvPr>
            <p:ph idx="3" type="pic"/>
          </p:nvPr>
        </p:nvSpPr>
        <p:spPr>
          <a:xfrm>
            <a:off x="311725" y="1128325"/>
            <a:ext cx="2627100" cy="2273100"/>
          </a:xfrm>
          <a:prstGeom prst="rect">
            <a:avLst/>
          </a:prstGeom>
          <a:noFill/>
          <a:ln>
            <a:noFill/>
          </a:ln>
        </p:spPr>
      </p:sp>
      <p:sp>
        <p:nvSpPr>
          <p:cNvPr id="243" name="Google Shape;243;p3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4" name="Google Shape;244;p35"/>
          <p:cNvSpPr/>
          <p:nvPr>
            <p:ph idx="5" type="pic"/>
          </p:nvPr>
        </p:nvSpPr>
        <p:spPr>
          <a:xfrm>
            <a:off x="3255250" y="1128325"/>
            <a:ext cx="2627100" cy="2273100"/>
          </a:xfrm>
          <a:prstGeom prst="rect">
            <a:avLst/>
          </a:prstGeom>
          <a:noFill/>
          <a:ln>
            <a:noFill/>
          </a:ln>
        </p:spPr>
      </p:sp>
      <p:sp>
        <p:nvSpPr>
          <p:cNvPr id="245" name="Google Shape;245;p3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6" name="Google Shape;246;p3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49" name="Google Shape;249;p3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0" name="Google Shape;250;p3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51" name="Shape 251"/>
        <p:cNvGrpSpPr/>
        <p:nvPr/>
      </p:nvGrpSpPr>
      <p:grpSpPr>
        <a:xfrm>
          <a:off x="0" y="0"/>
          <a:ext cx="0" cy="0"/>
          <a:chOff x="0" y="0"/>
          <a:chExt cx="0" cy="0"/>
        </a:xfrm>
      </p:grpSpPr>
      <p:sp>
        <p:nvSpPr>
          <p:cNvPr id="252" name="Google Shape;252;p36"/>
          <p:cNvSpPr/>
          <p:nvPr>
            <p:ph idx="2" type="pic"/>
          </p:nvPr>
        </p:nvSpPr>
        <p:spPr>
          <a:xfrm>
            <a:off x="311700" y="445025"/>
            <a:ext cx="8520600" cy="4218300"/>
          </a:xfrm>
          <a:prstGeom prst="rect">
            <a:avLst/>
          </a:prstGeom>
          <a:noFill/>
          <a:ln>
            <a:noFill/>
          </a:ln>
        </p:spPr>
      </p:sp>
      <p:sp>
        <p:nvSpPr>
          <p:cNvPr id="253" name="Google Shape;253;p3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54" name="Shape 254"/>
        <p:cNvGrpSpPr/>
        <p:nvPr/>
      </p:nvGrpSpPr>
      <p:grpSpPr>
        <a:xfrm>
          <a:off x="0" y="0"/>
          <a:ext cx="0" cy="0"/>
          <a:chOff x="0" y="0"/>
          <a:chExt cx="0" cy="0"/>
        </a:xfrm>
      </p:grpSpPr>
      <p:sp>
        <p:nvSpPr>
          <p:cNvPr id="255" name="Google Shape;255;p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7"/>
          <p:cNvSpPr/>
          <p:nvPr>
            <p:ph idx="2" type="pic"/>
          </p:nvPr>
        </p:nvSpPr>
        <p:spPr>
          <a:xfrm>
            <a:off x="3389600" y="118913"/>
            <a:ext cx="1643700" cy="1535100"/>
          </a:xfrm>
          <a:prstGeom prst="rect">
            <a:avLst/>
          </a:prstGeom>
          <a:noFill/>
          <a:ln>
            <a:noFill/>
          </a:ln>
        </p:spPr>
      </p:sp>
      <p:sp>
        <p:nvSpPr>
          <p:cNvPr id="257" name="Google Shape;257;p37"/>
          <p:cNvSpPr/>
          <p:nvPr>
            <p:ph idx="3" type="pic"/>
          </p:nvPr>
        </p:nvSpPr>
        <p:spPr>
          <a:xfrm>
            <a:off x="5195935" y="118913"/>
            <a:ext cx="1643700" cy="1535100"/>
          </a:xfrm>
          <a:prstGeom prst="rect">
            <a:avLst/>
          </a:prstGeom>
          <a:noFill/>
          <a:ln>
            <a:noFill/>
          </a:ln>
        </p:spPr>
      </p:sp>
      <p:sp>
        <p:nvSpPr>
          <p:cNvPr id="258" name="Google Shape;258;p37"/>
          <p:cNvSpPr/>
          <p:nvPr>
            <p:ph idx="4" type="pic"/>
          </p:nvPr>
        </p:nvSpPr>
        <p:spPr>
          <a:xfrm>
            <a:off x="7002270" y="118913"/>
            <a:ext cx="1643700" cy="1535100"/>
          </a:xfrm>
          <a:prstGeom prst="rect">
            <a:avLst/>
          </a:prstGeom>
          <a:noFill/>
          <a:ln>
            <a:noFill/>
          </a:ln>
        </p:spPr>
      </p:sp>
      <p:sp>
        <p:nvSpPr>
          <p:cNvPr id="259" name="Google Shape;259;p37"/>
          <p:cNvSpPr/>
          <p:nvPr>
            <p:ph idx="5" type="pic"/>
          </p:nvPr>
        </p:nvSpPr>
        <p:spPr>
          <a:xfrm>
            <a:off x="3389588" y="1804212"/>
            <a:ext cx="1643700" cy="1535100"/>
          </a:xfrm>
          <a:prstGeom prst="rect">
            <a:avLst/>
          </a:prstGeom>
          <a:noFill/>
          <a:ln>
            <a:noFill/>
          </a:ln>
        </p:spPr>
      </p:sp>
      <p:sp>
        <p:nvSpPr>
          <p:cNvPr id="260" name="Google Shape;260;p37"/>
          <p:cNvSpPr/>
          <p:nvPr>
            <p:ph idx="6" type="pic"/>
          </p:nvPr>
        </p:nvSpPr>
        <p:spPr>
          <a:xfrm>
            <a:off x="5195922" y="1804212"/>
            <a:ext cx="1643700" cy="1535100"/>
          </a:xfrm>
          <a:prstGeom prst="rect">
            <a:avLst/>
          </a:prstGeom>
          <a:noFill/>
          <a:ln>
            <a:noFill/>
          </a:ln>
        </p:spPr>
      </p:sp>
      <p:sp>
        <p:nvSpPr>
          <p:cNvPr id="261" name="Google Shape;261;p37"/>
          <p:cNvSpPr/>
          <p:nvPr>
            <p:ph idx="7" type="pic"/>
          </p:nvPr>
        </p:nvSpPr>
        <p:spPr>
          <a:xfrm>
            <a:off x="7002257" y="1804212"/>
            <a:ext cx="1643700" cy="1535100"/>
          </a:xfrm>
          <a:prstGeom prst="rect">
            <a:avLst/>
          </a:prstGeom>
          <a:noFill/>
          <a:ln>
            <a:noFill/>
          </a:ln>
        </p:spPr>
      </p:sp>
      <p:sp>
        <p:nvSpPr>
          <p:cNvPr id="262" name="Google Shape;262;p3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37"/>
          <p:cNvSpPr/>
          <p:nvPr>
            <p:ph idx="8" type="pic"/>
          </p:nvPr>
        </p:nvSpPr>
        <p:spPr>
          <a:xfrm>
            <a:off x="3389588" y="3489487"/>
            <a:ext cx="1643700" cy="1535100"/>
          </a:xfrm>
          <a:prstGeom prst="rect">
            <a:avLst/>
          </a:prstGeom>
          <a:noFill/>
          <a:ln>
            <a:noFill/>
          </a:ln>
        </p:spPr>
      </p:sp>
      <p:sp>
        <p:nvSpPr>
          <p:cNvPr id="264" name="Google Shape;264;p37"/>
          <p:cNvSpPr/>
          <p:nvPr>
            <p:ph idx="9" type="pic"/>
          </p:nvPr>
        </p:nvSpPr>
        <p:spPr>
          <a:xfrm>
            <a:off x="5195922" y="3489487"/>
            <a:ext cx="1643700" cy="1535100"/>
          </a:xfrm>
          <a:prstGeom prst="rect">
            <a:avLst/>
          </a:prstGeom>
          <a:noFill/>
          <a:ln>
            <a:noFill/>
          </a:ln>
        </p:spPr>
      </p:sp>
      <p:sp>
        <p:nvSpPr>
          <p:cNvPr id="265" name="Google Shape;265;p3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266" name="Shape 266"/>
        <p:cNvGrpSpPr/>
        <p:nvPr/>
      </p:nvGrpSpPr>
      <p:grpSpPr>
        <a:xfrm>
          <a:off x="0" y="0"/>
          <a:ext cx="0" cy="0"/>
          <a:chOff x="0" y="0"/>
          <a:chExt cx="0" cy="0"/>
        </a:xfrm>
      </p:grpSpPr>
      <p:sp>
        <p:nvSpPr>
          <p:cNvPr id="267" name="Google Shape;267;p3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68" name="Google Shape;268;p3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269" name="Google Shape;26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270" name="Shape 270"/>
        <p:cNvGrpSpPr/>
        <p:nvPr/>
      </p:nvGrpSpPr>
      <p:grpSpPr>
        <a:xfrm>
          <a:off x="0" y="0"/>
          <a:ext cx="0" cy="0"/>
          <a:chOff x="0" y="0"/>
          <a:chExt cx="0" cy="0"/>
        </a:xfrm>
      </p:grpSpPr>
      <p:sp>
        <p:nvSpPr>
          <p:cNvPr id="271" name="Google Shape;271;p3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39"/>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73" name="Google Shape;273;p39"/>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74" name="Google Shape;27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275" name="Shape 275"/>
        <p:cNvGrpSpPr/>
        <p:nvPr/>
      </p:nvGrpSpPr>
      <p:grpSpPr>
        <a:xfrm>
          <a:off x="0" y="0"/>
          <a:ext cx="0" cy="0"/>
          <a:chOff x="0" y="0"/>
          <a:chExt cx="0" cy="0"/>
        </a:xfrm>
      </p:grpSpPr>
      <p:sp>
        <p:nvSpPr>
          <p:cNvPr id="276" name="Google Shape;276;p40"/>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277" name="Google Shape;277;p40"/>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78" name="Google Shape;278;p40"/>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9" name="Google Shape;279;p40"/>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0" name="Google Shape;280;p40"/>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81" name="Google Shape;281;p40"/>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82" name="Google Shape;282;p40"/>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3" name="Google Shape;283;p40"/>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84" name="Google Shape;284;p40"/>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85" name="Google Shape;285;p40"/>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6" name="Google Shape;286;p40"/>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87" name="Google Shape;287;p40"/>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88" name="Google Shape;288;p40"/>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9" name="Google Shape;289;p40"/>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90" name="Google Shape;290;p40"/>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1" name="Google Shape;291;p40"/>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92" name="Google Shape;292;p40"/>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93" name="Google Shape;293;p40"/>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4" name="Google Shape;294;p40"/>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95" name="Google Shape;295;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96"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99" name="Google Shape;299;p41"/>
          <p:cNvSpPr/>
          <p:nvPr>
            <p:ph idx="2" type="pic"/>
          </p:nvPr>
        </p:nvSpPr>
        <p:spPr>
          <a:xfrm>
            <a:off x="3915225" y="1631250"/>
            <a:ext cx="4441200" cy="3009900"/>
          </a:xfrm>
          <a:prstGeom prst="roundRect">
            <a:avLst>
              <a:gd fmla="val 16667" name="adj"/>
            </a:avLst>
          </a:prstGeom>
          <a:noFill/>
          <a:ln>
            <a:noFill/>
          </a:ln>
        </p:spPr>
      </p:sp>
      <p:sp>
        <p:nvSpPr>
          <p:cNvPr id="300" name="Google Shape;300;p41"/>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1" name="Google Shape;301;p41"/>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302" name="Google Shape;302;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303"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306" name="Google Shape;306;p42"/>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307" name="Google Shape;307;p42"/>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308" name="Google Shape;308;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309" name="Shape 309"/>
        <p:cNvGrpSpPr/>
        <p:nvPr/>
      </p:nvGrpSpPr>
      <p:grpSpPr>
        <a:xfrm>
          <a:off x="0" y="0"/>
          <a:ext cx="0" cy="0"/>
          <a:chOff x="0" y="0"/>
          <a:chExt cx="0" cy="0"/>
        </a:xfrm>
      </p:grpSpPr>
      <p:sp>
        <p:nvSpPr>
          <p:cNvPr id="310" name="Google Shape;310;p43"/>
          <p:cNvSpPr/>
          <p:nvPr>
            <p:ph idx="2" type="pic"/>
          </p:nvPr>
        </p:nvSpPr>
        <p:spPr>
          <a:xfrm>
            <a:off x="791150" y="522900"/>
            <a:ext cx="1294800" cy="1918500"/>
          </a:xfrm>
          <a:prstGeom prst="rect">
            <a:avLst/>
          </a:prstGeom>
          <a:noFill/>
          <a:ln>
            <a:noFill/>
          </a:ln>
        </p:spPr>
      </p:sp>
      <p:sp>
        <p:nvSpPr>
          <p:cNvPr id="311" name="Google Shape;311;p43"/>
          <p:cNvSpPr/>
          <p:nvPr>
            <p:ph idx="3" type="pic"/>
          </p:nvPr>
        </p:nvSpPr>
        <p:spPr>
          <a:xfrm>
            <a:off x="2355375" y="522900"/>
            <a:ext cx="1294800" cy="1918500"/>
          </a:xfrm>
          <a:prstGeom prst="rect">
            <a:avLst/>
          </a:prstGeom>
          <a:noFill/>
          <a:ln>
            <a:noFill/>
          </a:ln>
        </p:spPr>
      </p:sp>
      <p:sp>
        <p:nvSpPr>
          <p:cNvPr id="312" name="Google Shape;312;p43"/>
          <p:cNvSpPr/>
          <p:nvPr>
            <p:ph idx="4" type="pic"/>
          </p:nvPr>
        </p:nvSpPr>
        <p:spPr>
          <a:xfrm>
            <a:off x="3921313" y="522900"/>
            <a:ext cx="1294800" cy="1918500"/>
          </a:xfrm>
          <a:prstGeom prst="rect">
            <a:avLst/>
          </a:prstGeom>
          <a:noFill/>
          <a:ln>
            <a:noFill/>
          </a:ln>
        </p:spPr>
      </p:sp>
      <p:sp>
        <p:nvSpPr>
          <p:cNvPr id="313" name="Google Shape;313;p43"/>
          <p:cNvSpPr/>
          <p:nvPr>
            <p:ph idx="5" type="pic"/>
          </p:nvPr>
        </p:nvSpPr>
        <p:spPr>
          <a:xfrm>
            <a:off x="5491588" y="522900"/>
            <a:ext cx="1294800" cy="1918500"/>
          </a:xfrm>
          <a:prstGeom prst="rect">
            <a:avLst/>
          </a:prstGeom>
          <a:noFill/>
          <a:ln>
            <a:noFill/>
          </a:ln>
        </p:spPr>
      </p:sp>
      <p:sp>
        <p:nvSpPr>
          <p:cNvPr id="314" name="Google Shape;314;p43"/>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315" name="Google Shape;315;p43"/>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3"/>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7" name="Google Shape;317;p43"/>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8" name="Google Shape;318;p43"/>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9" name="Google Shape;319;p43"/>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0" name="Google Shape;320;p43"/>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321" name="Google Shape;321;p43"/>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322" name="Google Shape;322;p43"/>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323" name="Google Shape;323;p43"/>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324" name="Google Shape;324;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325" name="Shape 325"/>
        <p:cNvGrpSpPr/>
        <p:nvPr/>
      </p:nvGrpSpPr>
      <p:grpSpPr>
        <a:xfrm>
          <a:off x="0" y="0"/>
          <a:ext cx="0" cy="0"/>
          <a:chOff x="0" y="0"/>
          <a:chExt cx="0" cy="0"/>
        </a:xfrm>
      </p:grpSpPr>
      <p:sp>
        <p:nvSpPr>
          <p:cNvPr id="326" name="Google Shape;326;p44"/>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327" name="Google Shape;327;p44"/>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328" name="Google Shape;328;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329" name="Shape 329"/>
        <p:cNvGrpSpPr/>
        <p:nvPr/>
      </p:nvGrpSpPr>
      <p:grpSpPr>
        <a:xfrm>
          <a:off x="0" y="0"/>
          <a:ext cx="0" cy="0"/>
          <a:chOff x="0" y="0"/>
          <a:chExt cx="0" cy="0"/>
        </a:xfrm>
      </p:grpSpPr>
      <p:sp>
        <p:nvSpPr>
          <p:cNvPr id="330" name="Google Shape;330;p45"/>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331" name="Google Shape;331;p45"/>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332" name="Google Shape;332;p45"/>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33" name="Google Shape;333;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334" name="Shape 334"/>
        <p:cNvGrpSpPr/>
        <p:nvPr/>
      </p:nvGrpSpPr>
      <p:grpSpPr>
        <a:xfrm>
          <a:off x="0" y="0"/>
          <a:ext cx="0" cy="0"/>
          <a:chOff x="0" y="0"/>
          <a:chExt cx="0" cy="0"/>
        </a:xfrm>
      </p:grpSpPr>
      <p:sp>
        <p:nvSpPr>
          <p:cNvPr id="335" name="Google Shape;335;p46"/>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336" name="Google Shape;336;p46"/>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337" name="Google Shape;337;p46"/>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338" name="Google Shape;338;p46"/>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339" name="Google Shape;339;p46"/>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340" name="Google Shape;340;p46"/>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341" name="Google Shape;34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342" name="Shape 342"/>
        <p:cNvGrpSpPr/>
        <p:nvPr/>
      </p:nvGrpSpPr>
      <p:grpSpPr>
        <a:xfrm>
          <a:off x="0" y="0"/>
          <a:ext cx="0" cy="0"/>
          <a:chOff x="0" y="0"/>
          <a:chExt cx="0" cy="0"/>
        </a:xfrm>
      </p:grpSpPr>
      <p:sp>
        <p:nvSpPr>
          <p:cNvPr id="343" name="Google Shape;343;p47"/>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344" name="Google Shape;344;p47"/>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345" name="Google Shape;34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346" name="Shape 346"/>
        <p:cNvGrpSpPr/>
        <p:nvPr/>
      </p:nvGrpSpPr>
      <p:grpSpPr>
        <a:xfrm>
          <a:off x="0" y="0"/>
          <a:ext cx="0" cy="0"/>
          <a:chOff x="0" y="0"/>
          <a:chExt cx="0" cy="0"/>
        </a:xfrm>
      </p:grpSpPr>
      <p:sp>
        <p:nvSpPr>
          <p:cNvPr id="347" name="Google Shape;347;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348" name="Google Shape;348;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349" name="Google Shape;34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350"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9"/>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353" name="Google Shape;353;p49"/>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354" name="Google Shape;354;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9"/>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357"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362" name="Google Shape;362;p50"/>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363" name="Google Shape;363;p50"/>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4" name="Google Shape;364;p5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365" name="Shape 365"/>
        <p:cNvGrpSpPr/>
        <p:nvPr/>
      </p:nvGrpSpPr>
      <p:grpSpPr>
        <a:xfrm>
          <a:off x="0" y="0"/>
          <a:ext cx="0" cy="0"/>
          <a:chOff x="0" y="0"/>
          <a:chExt cx="0" cy="0"/>
        </a:xfrm>
      </p:grpSpPr>
      <p:sp>
        <p:nvSpPr>
          <p:cNvPr id="366" name="Google Shape;366;p51"/>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67" name="Google Shape;367;p51"/>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368" name="Google Shape;36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369"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72" name="Google Shape;372;p52"/>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373" name="Google Shape;373;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374" name="Shape 374"/>
        <p:cNvGrpSpPr/>
        <p:nvPr/>
      </p:nvGrpSpPr>
      <p:grpSpPr>
        <a:xfrm>
          <a:off x="0" y="0"/>
          <a:ext cx="0" cy="0"/>
          <a:chOff x="0" y="0"/>
          <a:chExt cx="0" cy="0"/>
        </a:xfrm>
      </p:grpSpPr>
      <p:sp>
        <p:nvSpPr>
          <p:cNvPr id="375" name="Google Shape;375;p53"/>
          <p:cNvSpPr/>
          <p:nvPr>
            <p:ph idx="2" type="pic"/>
          </p:nvPr>
        </p:nvSpPr>
        <p:spPr>
          <a:xfrm>
            <a:off x="0" y="0"/>
            <a:ext cx="9144000" cy="5143500"/>
          </a:xfrm>
          <a:prstGeom prst="rect">
            <a:avLst/>
          </a:prstGeom>
          <a:noFill/>
          <a:ln>
            <a:noFill/>
          </a:ln>
        </p:spPr>
      </p:sp>
      <p:sp>
        <p:nvSpPr>
          <p:cNvPr id="376" name="Google Shape;376;p53"/>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377" name="Google Shape;377;p53"/>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78" name="Google Shape;378;p53"/>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379" name="Google Shape;37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380" name="Shape 380"/>
        <p:cNvGrpSpPr/>
        <p:nvPr/>
      </p:nvGrpSpPr>
      <p:grpSpPr>
        <a:xfrm>
          <a:off x="0" y="0"/>
          <a:ext cx="0" cy="0"/>
          <a:chOff x="0" y="0"/>
          <a:chExt cx="0" cy="0"/>
        </a:xfrm>
      </p:grpSpPr>
      <p:sp>
        <p:nvSpPr>
          <p:cNvPr id="381" name="Google Shape;381;p54"/>
          <p:cNvSpPr/>
          <p:nvPr>
            <p:ph idx="2" type="pic"/>
          </p:nvPr>
        </p:nvSpPr>
        <p:spPr>
          <a:xfrm>
            <a:off x="5485725" y="523025"/>
            <a:ext cx="3135300" cy="4097700"/>
          </a:xfrm>
          <a:prstGeom prst="roundRect">
            <a:avLst>
              <a:gd fmla="val 16667" name="adj"/>
            </a:avLst>
          </a:prstGeom>
          <a:noFill/>
          <a:ln>
            <a:noFill/>
          </a:ln>
        </p:spPr>
      </p:sp>
      <p:sp>
        <p:nvSpPr>
          <p:cNvPr id="382" name="Google Shape;382;p54"/>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383" name="Google Shape;383;p54"/>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384" name="Google Shape;384;p5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385" name="Shape 385"/>
        <p:cNvGrpSpPr/>
        <p:nvPr/>
      </p:nvGrpSpPr>
      <p:grpSpPr>
        <a:xfrm>
          <a:off x="0" y="0"/>
          <a:ext cx="0" cy="0"/>
          <a:chOff x="0" y="0"/>
          <a:chExt cx="0" cy="0"/>
        </a:xfrm>
      </p:grpSpPr>
      <p:sp>
        <p:nvSpPr>
          <p:cNvPr id="386" name="Google Shape;386;p55"/>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87" name="Google Shape;387;p55"/>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88" name="Google Shape;388;p55"/>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89" name="Google Shape;389;p55"/>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90" name="Google Shape;390;p55"/>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91" name="Google Shape;391;p55"/>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92" name="Google Shape;392;p55"/>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93" name="Google Shape;393;p55"/>
          <p:cNvSpPr/>
          <p:nvPr>
            <p:ph idx="7" type="pic"/>
          </p:nvPr>
        </p:nvSpPr>
        <p:spPr>
          <a:xfrm>
            <a:off x="7049625" y="523025"/>
            <a:ext cx="1305900" cy="1918500"/>
          </a:xfrm>
          <a:prstGeom prst="roundRect">
            <a:avLst>
              <a:gd fmla="val 16667" name="adj"/>
            </a:avLst>
          </a:prstGeom>
          <a:noFill/>
          <a:ln>
            <a:noFill/>
          </a:ln>
        </p:spPr>
      </p:sp>
      <p:sp>
        <p:nvSpPr>
          <p:cNvPr id="394" name="Google Shape;394;p55"/>
          <p:cNvSpPr/>
          <p:nvPr>
            <p:ph idx="8" type="pic"/>
          </p:nvPr>
        </p:nvSpPr>
        <p:spPr>
          <a:xfrm>
            <a:off x="784775" y="522100"/>
            <a:ext cx="1305900" cy="1918500"/>
          </a:xfrm>
          <a:prstGeom prst="roundRect">
            <a:avLst>
              <a:gd fmla="val 16667" name="adj"/>
            </a:avLst>
          </a:prstGeom>
          <a:noFill/>
          <a:ln>
            <a:noFill/>
          </a:ln>
        </p:spPr>
      </p:sp>
      <p:sp>
        <p:nvSpPr>
          <p:cNvPr id="395" name="Google Shape;395;p55"/>
          <p:cNvSpPr/>
          <p:nvPr>
            <p:ph idx="9" type="pic"/>
          </p:nvPr>
        </p:nvSpPr>
        <p:spPr>
          <a:xfrm>
            <a:off x="2343950" y="523500"/>
            <a:ext cx="1305900" cy="1918500"/>
          </a:xfrm>
          <a:prstGeom prst="roundRect">
            <a:avLst>
              <a:gd fmla="val 16667" name="adj"/>
            </a:avLst>
          </a:prstGeom>
          <a:noFill/>
          <a:ln>
            <a:noFill/>
          </a:ln>
        </p:spPr>
      </p:sp>
      <p:sp>
        <p:nvSpPr>
          <p:cNvPr id="396" name="Google Shape;396;p55"/>
          <p:cNvSpPr/>
          <p:nvPr>
            <p:ph idx="13" type="pic"/>
          </p:nvPr>
        </p:nvSpPr>
        <p:spPr>
          <a:xfrm>
            <a:off x="3915213" y="523500"/>
            <a:ext cx="1305900" cy="1918500"/>
          </a:xfrm>
          <a:prstGeom prst="roundRect">
            <a:avLst>
              <a:gd fmla="val 16667" name="adj"/>
            </a:avLst>
          </a:prstGeom>
          <a:noFill/>
          <a:ln>
            <a:noFill/>
          </a:ln>
        </p:spPr>
      </p:sp>
      <p:sp>
        <p:nvSpPr>
          <p:cNvPr id="397" name="Google Shape;397;p55"/>
          <p:cNvSpPr/>
          <p:nvPr>
            <p:ph idx="14" type="pic"/>
          </p:nvPr>
        </p:nvSpPr>
        <p:spPr>
          <a:xfrm>
            <a:off x="5490975" y="523500"/>
            <a:ext cx="1305900" cy="1918500"/>
          </a:xfrm>
          <a:prstGeom prst="roundRect">
            <a:avLst>
              <a:gd fmla="val 16667" name="adj"/>
            </a:avLst>
          </a:prstGeom>
          <a:noFill/>
          <a:ln>
            <a:noFill/>
          </a:ln>
        </p:spPr>
      </p:sp>
      <p:sp>
        <p:nvSpPr>
          <p:cNvPr id="398" name="Google Shape;398;p55"/>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99" name="Google Shape;399;p55"/>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400" name="Google Shape;400;p55"/>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401" name="Google Shape;401;p55"/>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402" name="Google Shape;402;p55"/>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403" name="Google Shape;403;p55"/>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404" name="Google Shape;404;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405" name="Shape 405"/>
        <p:cNvGrpSpPr/>
        <p:nvPr/>
      </p:nvGrpSpPr>
      <p:grpSpPr>
        <a:xfrm>
          <a:off x="0" y="0"/>
          <a:ext cx="0" cy="0"/>
          <a:chOff x="0" y="0"/>
          <a:chExt cx="0" cy="0"/>
        </a:xfrm>
      </p:grpSpPr>
      <p:sp>
        <p:nvSpPr>
          <p:cNvPr id="406" name="Google Shape;406;p56"/>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07" name="Google Shape;407;p56"/>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408" name="Google Shape;40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409" name="Shape 409"/>
        <p:cNvGrpSpPr/>
        <p:nvPr/>
      </p:nvGrpSpPr>
      <p:grpSpPr>
        <a:xfrm>
          <a:off x="0" y="0"/>
          <a:ext cx="0" cy="0"/>
          <a:chOff x="0" y="0"/>
          <a:chExt cx="0" cy="0"/>
        </a:xfrm>
      </p:grpSpPr>
      <p:sp>
        <p:nvSpPr>
          <p:cNvPr id="410" name="Google Shape;410;p57"/>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411" name="Google Shape;411;p57"/>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412" name="Google Shape;41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413"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5" name="Google Shape;415;p58"/>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16" name="Google Shape;416;p58"/>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17" name="Google Shape;417;p58"/>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18" name="Google Shape;418;p58"/>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19" name="Google Shape;419;p58"/>
          <p:cNvSpPr/>
          <p:nvPr>
            <p:ph idx="5" type="pic"/>
          </p:nvPr>
        </p:nvSpPr>
        <p:spPr>
          <a:xfrm>
            <a:off x="7049625" y="1588125"/>
            <a:ext cx="1305900" cy="1918500"/>
          </a:xfrm>
          <a:prstGeom prst="roundRect">
            <a:avLst>
              <a:gd fmla="val 16667" name="adj"/>
            </a:avLst>
          </a:prstGeom>
          <a:noFill/>
          <a:ln>
            <a:noFill/>
          </a:ln>
        </p:spPr>
      </p:sp>
      <p:sp>
        <p:nvSpPr>
          <p:cNvPr id="420" name="Google Shape;420;p58"/>
          <p:cNvSpPr/>
          <p:nvPr>
            <p:ph idx="6" type="pic"/>
          </p:nvPr>
        </p:nvSpPr>
        <p:spPr>
          <a:xfrm>
            <a:off x="3915213" y="1588600"/>
            <a:ext cx="1305900" cy="1918500"/>
          </a:xfrm>
          <a:prstGeom prst="roundRect">
            <a:avLst>
              <a:gd fmla="val 16667" name="adj"/>
            </a:avLst>
          </a:prstGeom>
          <a:noFill/>
          <a:ln>
            <a:noFill/>
          </a:ln>
        </p:spPr>
      </p:sp>
      <p:sp>
        <p:nvSpPr>
          <p:cNvPr id="421" name="Google Shape;421;p58"/>
          <p:cNvSpPr/>
          <p:nvPr>
            <p:ph idx="7" type="pic"/>
          </p:nvPr>
        </p:nvSpPr>
        <p:spPr>
          <a:xfrm>
            <a:off x="5490975" y="1588600"/>
            <a:ext cx="1305900" cy="1918500"/>
          </a:xfrm>
          <a:prstGeom prst="roundRect">
            <a:avLst>
              <a:gd fmla="val 16667" name="adj"/>
            </a:avLst>
          </a:prstGeom>
          <a:noFill/>
          <a:ln>
            <a:noFill/>
          </a:ln>
        </p:spPr>
      </p:sp>
      <p:sp>
        <p:nvSpPr>
          <p:cNvPr id="422" name="Google Shape;422;p58"/>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423" name="Google Shape;423;p58"/>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424" name="Google Shape;424;p58"/>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425" name="Google Shape;425;p58"/>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426" name="Google Shape;426;p58"/>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27" name="Google Shape;427;p58"/>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28" name="Google Shape;428;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429" name="Shape 429"/>
        <p:cNvGrpSpPr/>
        <p:nvPr/>
      </p:nvGrpSpPr>
      <p:grpSpPr>
        <a:xfrm>
          <a:off x="0" y="0"/>
          <a:ext cx="0" cy="0"/>
          <a:chOff x="0" y="0"/>
          <a:chExt cx="0" cy="0"/>
        </a:xfrm>
      </p:grpSpPr>
      <p:sp>
        <p:nvSpPr>
          <p:cNvPr id="430" name="Google Shape;430;p59"/>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31" name="Google Shape;431;p59"/>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432" name="Google Shape;432;p59"/>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433" name="Google Shape;433;p59"/>
          <p:cNvSpPr/>
          <p:nvPr>
            <p:ph idx="3" type="pic"/>
          </p:nvPr>
        </p:nvSpPr>
        <p:spPr>
          <a:xfrm>
            <a:off x="7049625" y="523025"/>
            <a:ext cx="1305900" cy="1918500"/>
          </a:xfrm>
          <a:prstGeom prst="roundRect">
            <a:avLst>
              <a:gd fmla="val 16667" name="adj"/>
            </a:avLst>
          </a:prstGeom>
          <a:noFill/>
          <a:ln>
            <a:noFill/>
          </a:ln>
        </p:spPr>
      </p:sp>
      <p:sp>
        <p:nvSpPr>
          <p:cNvPr id="434" name="Google Shape;434;p59"/>
          <p:cNvSpPr/>
          <p:nvPr>
            <p:ph idx="4" type="pic"/>
          </p:nvPr>
        </p:nvSpPr>
        <p:spPr>
          <a:xfrm>
            <a:off x="784775" y="522100"/>
            <a:ext cx="1305900" cy="1918500"/>
          </a:xfrm>
          <a:prstGeom prst="roundRect">
            <a:avLst>
              <a:gd fmla="val 16667" name="adj"/>
            </a:avLst>
          </a:prstGeom>
          <a:noFill/>
          <a:ln>
            <a:noFill/>
          </a:ln>
        </p:spPr>
      </p:sp>
      <p:sp>
        <p:nvSpPr>
          <p:cNvPr id="435" name="Google Shape;435;p59"/>
          <p:cNvSpPr/>
          <p:nvPr>
            <p:ph idx="5" type="pic"/>
          </p:nvPr>
        </p:nvSpPr>
        <p:spPr>
          <a:xfrm>
            <a:off x="2343950" y="523500"/>
            <a:ext cx="1305900" cy="1918500"/>
          </a:xfrm>
          <a:prstGeom prst="roundRect">
            <a:avLst>
              <a:gd fmla="val 16667" name="adj"/>
            </a:avLst>
          </a:prstGeom>
          <a:noFill/>
          <a:ln>
            <a:noFill/>
          </a:ln>
        </p:spPr>
      </p:sp>
      <p:sp>
        <p:nvSpPr>
          <p:cNvPr id="436" name="Google Shape;436;p59"/>
          <p:cNvSpPr/>
          <p:nvPr>
            <p:ph idx="6" type="pic"/>
          </p:nvPr>
        </p:nvSpPr>
        <p:spPr>
          <a:xfrm>
            <a:off x="3915213" y="523500"/>
            <a:ext cx="1305900" cy="1918500"/>
          </a:xfrm>
          <a:prstGeom prst="roundRect">
            <a:avLst>
              <a:gd fmla="val 16667" name="adj"/>
            </a:avLst>
          </a:prstGeom>
          <a:noFill/>
          <a:ln>
            <a:noFill/>
          </a:ln>
        </p:spPr>
      </p:sp>
      <p:sp>
        <p:nvSpPr>
          <p:cNvPr id="437" name="Google Shape;437;p59"/>
          <p:cNvSpPr/>
          <p:nvPr>
            <p:ph idx="7" type="pic"/>
          </p:nvPr>
        </p:nvSpPr>
        <p:spPr>
          <a:xfrm>
            <a:off x="5490975" y="523500"/>
            <a:ext cx="1305900" cy="1918500"/>
          </a:xfrm>
          <a:prstGeom prst="roundRect">
            <a:avLst>
              <a:gd fmla="val 16667" name="adj"/>
            </a:avLst>
          </a:prstGeom>
          <a:noFill/>
          <a:ln>
            <a:noFill/>
          </a:ln>
        </p:spPr>
      </p:sp>
      <p:sp>
        <p:nvSpPr>
          <p:cNvPr id="438" name="Google Shape;438;p59"/>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39" name="Google Shape;439;p59"/>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440" name="Google Shape;440;p59"/>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41" name="Google Shape;441;p59"/>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42" name="Google Shape;442;p59"/>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43" name="Google Shape;443;p59"/>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44" name="Google Shape;444;p59"/>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45" name="Google Shape;445;p59"/>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46" name="Google Shape;446;p59"/>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447" name="Google Shape;447;p59"/>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48" name="Google Shape;448;p5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449" name="Shape 449"/>
        <p:cNvGrpSpPr/>
        <p:nvPr/>
      </p:nvGrpSpPr>
      <p:grpSpPr>
        <a:xfrm>
          <a:off x="0" y="0"/>
          <a:ext cx="0" cy="0"/>
          <a:chOff x="0" y="0"/>
          <a:chExt cx="0" cy="0"/>
        </a:xfrm>
      </p:grpSpPr>
      <p:sp>
        <p:nvSpPr>
          <p:cNvPr id="450" name="Google Shape;450;p60"/>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51" name="Google Shape;451;p60"/>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452" name="Google Shape;452;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453" name="Shape 453"/>
        <p:cNvGrpSpPr/>
        <p:nvPr/>
      </p:nvGrpSpPr>
      <p:grpSpPr>
        <a:xfrm>
          <a:off x="0" y="0"/>
          <a:ext cx="0" cy="0"/>
          <a:chOff x="0" y="0"/>
          <a:chExt cx="0" cy="0"/>
        </a:xfrm>
      </p:grpSpPr>
      <p:sp>
        <p:nvSpPr>
          <p:cNvPr id="454" name="Google Shape;454;p61"/>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55" name="Google Shape;455;p61"/>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456" name="Google Shape;456;p6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58" name="Shape 4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4.xml"/><Relationship Id="rId20" Type="http://schemas.openxmlformats.org/officeDocument/2006/relationships/slideLayout" Target="../slideLayouts/slideLayout34.xml"/><Relationship Id="rId42" Type="http://schemas.openxmlformats.org/officeDocument/2006/relationships/slideLayout" Target="../slideLayouts/slideLayout56.xml"/><Relationship Id="rId41" Type="http://schemas.openxmlformats.org/officeDocument/2006/relationships/slideLayout" Target="../slideLayouts/slideLayout55.xml"/><Relationship Id="rId22" Type="http://schemas.openxmlformats.org/officeDocument/2006/relationships/slideLayout" Target="../slideLayouts/slideLayout36.xml"/><Relationship Id="rId44" Type="http://schemas.openxmlformats.org/officeDocument/2006/relationships/slideLayout" Target="../slideLayouts/slideLayout58.xml"/><Relationship Id="rId21" Type="http://schemas.openxmlformats.org/officeDocument/2006/relationships/slideLayout" Target="../slideLayouts/slideLayout35.xml"/><Relationship Id="rId43" Type="http://schemas.openxmlformats.org/officeDocument/2006/relationships/slideLayout" Target="../slideLayouts/slideLayout57.xml"/><Relationship Id="rId24" Type="http://schemas.openxmlformats.org/officeDocument/2006/relationships/slideLayout" Target="../slideLayouts/slideLayout38.xml"/><Relationship Id="rId46" Type="http://schemas.openxmlformats.org/officeDocument/2006/relationships/theme" Target="../theme/theme1.xml"/><Relationship Id="rId23" Type="http://schemas.openxmlformats.org/officeDocument/2006/relationships/slideLayout" Target="../slideLayouts/slideLayout37.xml"/><Relationship Id="rId45" Type="http://schemas.openxmlformats.org/officeDocument/2006/relationships/slideLayout" Target="../slideLayouts/slideLayout59.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37" Type="http://schemas.openxmlformats.org/officeDocument/2006/relationships/slideLayout" Target="../slideLayouts/slideLayout51.xml"/><Relationship Id="rId14" Type="http://schemas.openxmlformats.org/officeDocument/2006/relationships/slideLayout" Target="../slideLayouts/slideLayout28.xml"/><Relationship Id="rId36" Type="http://schemas.openxmlformats.org/officeDocument/2006/relationships/slideLayout" Target="../slideLayouts/slideLayout50.xml"/><Relationship Id="rId17" Type="http://schemas.openxmlformats.org/officeDocument/2006/relationships/slideLayout" Target="../slideLayouts/slideLayout31.xml"/><Relationship Id="rId39" Type="http://schemas.openxmlformats.org/officeDocument/2006/relationships/slideLayout" Target="../slideLayouts/slideLayout53.xml"/><Relationship Id="rId16" Type="http://schemas.openxmlformats.org/officeDocument/2006/relationships/slideLayout" Target="../slideLayouts/slideLayout30.xml"/><Relationship Id="rId38" Type="http://schemas.openxmlformats.org/officeDocument/2006/relationships/slideLayout" Target="../slideLayouts/slideLayout52.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0" name="Shape 140"/>
        <p:cNvGrpSpPr/>
        <p:nvPr/>
      </p:nvGrpSpPr>
      <p:grpSpPr>
        <a:xfrm>
          <a:off x="0" y="0"/>
          <a:ext cx="0" cy="0"/>
          <a:chOff x="0" y="0"/>
          <a:chExt cx="0" cy="0"/>
        </a:xfrm>
      </p:grpSpPr>
      <p:sp>
        <p:nvSpPr>
          <p:cNvPr id="141" name="Google Shape;141;p16"/>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142" name="Google Shape;142;p16"/>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143" name="Google Shape;143;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3.xml"/><Relationship Id="rId3"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5.xml"/><Relationship Id="rId3" Type="http://schemas.openxmlformats.org/officeDocument/2006/relationships/hyperlink" Target="http://www.youtube.com/watch?v=eXdVDhOGqoE" TargetMode="External"/><Relationship Id="rId4" Type="http://schemas.openxmlformats.org/officeDocument/2006/relationships/image" Target="../media/image1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1.xml"/><Relationship Id="rId3" Type="http://schemas.openxmlformats.org/officeDocument/2006/relationships/image" Target="../media/image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2.xml"/><Relationship Id="rId3" Type="http://schemas.openxmlformats.org/officeDocument/2006/relationships/image" Target="../media/image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3.xml"/><Relationship Id="rId3" Type="http://schemas.openxmlformats.org/officeDocument/2006/relationships/image" Target="../media/image1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4.xml"/><Relationship Id="rId3" Type="http://schemas.openxmlformats.org/officeDocument/2006/relationships/image" Target="../media/image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5.xml"/><Relationship Id="rId3" Type="http://schemas.openxmlformats.org/officeDocument/2006/relationships/image" Target="../media/image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6.xml"/><Relationship Id="rId3" Type="http://schemas.openxmlformats.org/officeDocument/2006/relationships/image" Target="../media/image1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8.xml"/><Relationship Id="rId3" Type="http://schemas.openxmlformats.org/officeDocument/2006/relationships/image" Target="../media/image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0.xml"/><Relationship Id="rId3" Type="http://schemas.openxmlformats.org/officeDocument/2006/relationships/image" Target="../media/image1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3.xml"/><Relationship Id="rId3" Type="http://schemas.openxmlformats.org/officeDocument/2006/relationships/image" Target="../media/image1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5.xml"/><Relationship Id="rId3" Type="http://schemas.openxmlformats.org/officeDocument/2006/relationships/image" Target="../media/image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9.xml"/><Relationship Id="rId3" Type="http://schemas.openxmlformats.org/officeDocument/2006/relationships/hyperlink" Target="http://acreditor.section508.go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1.xml"/><Relationship Id="rId3" Type="http://schemas.openxmlformats.org/officeDocument/2006/relationships/hyperlink" Target="https://www.section508.gov/art" TargetMode="External"/><Relationship Id="rId4" Type="http://schemas.openxmlformats.org/officeDocument/2006/relationships/hyperlink" Target="https://www.section508.gov/ar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 Id="rId3" Type="http://schemas.openxmlformats.org/officeDocument/2006/relationships/hyperlink" Target="http://www.irs.gov/" TargetMode="External"/><Relationship Id="rId4" Type="http://schemas.openxmlformats.org/officeDocument/2006/relationships/hyperlink" Target="https://www.usajobs.gov/" TargetMode="External"/><Relationship Id="rId5" Type="http://schemas.openxmlformats.org/officeDocument/2006/relationships/hyperlink" Target="https://www.mdot.maryland.gov/pages/home.aspx"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 Id="rId3" Type="http://schemas.openxmlformats.org/officeDocument/2006/relationships/hyperlink" Target="https://playbook.usds.gov/#play4"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0.xml"/><Relationship Id="rId3"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8.xml"/><Relationship Id="rId3"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1.xml"/><Relationship Id="rId3" Type="http://schemas.openxmlformats.org/officeDocument/2006/relationships/image" Target="../media/image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3.xml"/><Relationship Id="rId3"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9.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0.xml"/><Relationship Id="rId3" Type="http://schemas.openxmlformats.org/officeDocument/2006/relationships/image" Target="../media/image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2.xml"/><Relationship Id="rId3" Type="http://schemas.openxmlformats.org/officeDocument/2006/relationships/image" Target="../media/image15.png"/><Relationship Id="rId4" Type="http://schemas.openxmlformats.org/officeDocument/2006/relationships/hyperlink" Target="https://cic.gsa.gov/basics/cloud-basic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3.xml"/><Relationship Id="rId3"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6.xml"/><Relationship Id="rId3" Type="http://schemas.openxmlformats.org/officeDocument/2006/relationships/image" Target="../media/image1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sp>
        <p:nvSpPr>
          <p:cNvPr id="464" name="Google Shape;464;p64"/>
          <p:cNvSpPr/>
          <p:nvPr/>
        </p:nvSpPr>
        <p:spPr>
          <a:xfrm>
            <a:off x="609600" y="2124075"/>
            <a:ext cx="5715000" cy="9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p:nvPr/>
        </p:nvSpPr>
        <p:spPr>
          <a:xfrm>
            <a:off x="609600" y="1085325"/>
            <a:ext cx="6172200" cy="945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3600">
                <a:latin typeface="Inter"/>
                <a:ea typeface="Inter"/>
                <a:cs typeface="Inter"/>
                <a:sym typeface="Inter"/>
              </a:rPr>
              <a:t>Module 1 - Introduction to Digital Services</a:t>
            </a:r>
            <a:endParaRPr b="0" i="0" sz="3600" u="none" cap="none" strike="noStrike">
              <a:solidFill>
                <a:schemeClr val="dk1"/>
              </a:solidFill>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350"/>
              <a:buFont typeface="Inter"/>
              <a:buNone/>
            </a:pPr>
            <a:r>
              <a:t/>
            </a:r>
            <a:endParaRPr sz="1350">
              <a:latin typeface="Inter"/>
              <a:ea typeface="Inter"/>
              <a:cs typeface="Inter"/>
              <a:sym typeface="Inter"/>
            </a:endParaRPr>
          </a:p>
        </p:txBody>
      </p:sp>
      <p:sp>
        <p:nvSpPr>
          <p:cNvPr id="467" name="Google Shape;467;p64"/>
          <p:cNvSpPr txBox="1"/>
          <p:nvPr/>
        </p:nvSpPr>
        <p:spPr>
          <a:xfrm>
            <a:off x="609600" y="3831175"/>
            <a:ext cx="3000000" cy="754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350">
                <a:solidFill>
                  <a:srgbClr val="000000"/>
                </a:solidFill>
                <a:latin typeface="Inter"/>
                <a:ea typeface="Inter"/>
                <a:cs typeface="Inter"/>
                <a:sym typeface="Inter"/>
              </a:rPr>
              <a:t>Presented by:</a:t>
            </a:r>
            <a:r>
              <a:rPr lang="en" sz="1350">
                <a:solidFill>
                  <a:srgbClr val="000000"/>
                </a:solidFill>
                <a:latin typeface="Inter"/>
                <a:ea typeface="Inter"/>
                <a:cs typeface="Inter"/>
                <a:sym typeface="Inter"/>
              </a:rPr>
              <a:t> [Facilitator Name]</a:t>
            </a:r>
            <a:endParaRPr sz="1350">
              <a:solidFill>
                <a:srgbClr val="000000"/>
              </a:solidFill>
              <a:latin typeface="Inter"/>
              <a:ea typeface="Inter"/>
              <a:cs typeface="Inter"/>
              <a:sym typeface="Inter"/>
            </a:endParaRPr>
          </a:p>
          <a:p>
            <a:pPr indent="0" lvl="0" marL="0" rtl="0" algn="l">
              <a:spcBef>
                <a:spcPts val="1200"/>
              </a:spcBef>
              <a:spcAft>
                <a:spcPts val="1200"/>
              </a:spcAft>
              <a:buNone/>
            </a:pPr>
            <a:r>
              <a:rPr b="1" lang="en" sz="1350">
                <a:solidFill>
                  <a:srgbClr val="000000"/>
                </a:solidFill>
                <a:latin typeface="Inter"/>
                <a:ea typeface="Inter"/>
                <a:cs typeface="Inter"/>
                <a:sym typeface="Inter"/>
              </a:rPr>
              <a:t>Date:</a:t>
            </a:r>
            <a:r>
              <a:rPr lang="en" sz="1350">
                <a:solidFill>
                  <a:srgbClr val="000000"/>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7" name="Shape 537"/>
        <p:cNvGrpSpPr/>
        <p:nvPr/>
      </p:nvGrpSpPr>
      <p:grpSpPr>
        <a:xfrm>
          <a:off x="0" y="0"/>
          <a:ext cx="0" cy="0"/>
          <a:chOff x="0" y="0"/>
          <a:chExt cx="0" cy="0"/>
        </a:xfrm>
      </p:grpSpPr>
      <p:sp>
        <p:nvSpPr>
          <p:cNvPr id="538" name="Google Shape;538;p7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p:nvPr/>
        </p:nvSpPr>
        <p:spPr>
          <a:xfrm>
            <a:off x="609575" y="1295400"/>
            <a:ext cx="5047500" cy="24759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Three layers: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Information</a:t>
            </a:r>
            <a:endParaRPr sz="1350">
              <a:latin typeface="Inter"/>
              <a:ea typeface="Inter"/>
              <a:cs typeface="Inter"/>
              <a:sym typeface="Inter"/>
            </a:endParaRPr>
          </a:p>
          <a:p>
            <a:pPr indent="-314325" lvl="1" marL="914400" marR="0" rtl="0" algn="l">
              <a:lnSpc>
                <a:spcPct val="136000"/>
              </a:lnSpc>
              <a:spcBef>
                <a:spcPts val="0"/>
              </a:spcBef>
              <a:spcAft>
                <a:spcPts val="0"/>
              </a:spcAft>
              <a:buSzPts val="1350"/>
              <a:buFont typeface="Inter"/>
              <a:buChar char="○"/>
            </a:pPr>
            <a:r>
              <a:rPr lang="en" sz="1350">
                <a:latin typeface="Inter"/>
                <a:ea typeface="Inter"/>
                <a:cs typeface="Inter"/>
                <a:sym typeface="Inter"/>
              </a:rPr>
              <a:t>Content, transactions, multimedia, data</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Presentation</a:t>
            </a:r>
            <a:endParaRPr sz="1350">
              <a:latin typeface="Inter"/>
              <a:ea typeface="Inter"/>
              <a:cs typeface="Inter"/>
              <a:sym typeface="Inter"/>
            </a:endParaRPr>
          </a:p>
          <a:p>
            <a:pPr indent="-314325" lvl="1" marL="914400" marR="0" rtl="0" algn="l">
              <a:lnSpc>
                <a:spcPct val="136000"/>
              </a:lnSpc>
              <a:spcBef>
                <a:spcPts val="0"/>
              </a:spcBef>
              <a:spcAft>
                <a:spcPts val="0"/>
              </a:spcAft>
              <a:buSzPts val="1350"/>
              <a:buFont typeface="Inter"/>
              <a:buChar char="○"/>
            </a:pPr>
            <a:r>
              <a:rPr lang="en" sz="1350">
                <a:latin typeface="Inter"/>
                <a:ea typeface="Inter"/>
                <a:cs typeface="Inter"/>
                <a:sym typeface="Inter"/>
              </a:rPr>
              <a:t>Web browsers, apps</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Platform</a:t>
            </a:r>
            <a:endParaRPr sz="1350">
              <a:latin typeface="Inter"/>
              <a:ea typeface="Inter"/>
              <a:cs typeface="Inter"/>
              <a:sym typeface="Inter"/>
            </a:endParaRPr>
          </a:p>
          <a:p>
            <a:pPr indent="-314325" lvl="1" marL="914400" marR="0" rtl="0" algn="l">
              <a:lnSpc>
                <a:spcPct val="136000"/>
              </a:lnSpc>
              <a:spcBef>
                <a:spcPts val="0"/>
              </a:spcBef>
              <a:spcAft>
                <a:spcPts val="0"/>
              </a:spcAft>
              <a:buSzPts val="1350"/>
              <a:buFont typeface="Inter"/>
              <a:buChar char="○"/>
            </a:pPr>
            <a:r>
              <a:rPr lang="en" sz="1350">
                <a:latin typeface="Inter"/>
                <a:ea typeface="Inter"/>
                <a:cs typeface="Inter"/>
                <a:sym typeface="Inter"/>
              </a:rPr>
              <a:t>Application Programming Interfaces (APIs), Web Services, Web Content Management Systems</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540" name="Google Shape;540;p73"/>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Digital Services as a Layered Cake</a:t>
            </a:r>
            <a:endParaRPr b="0" i="0" sz="2250" u="none" cap="none" strike="noStrike">
              <a:solidFill>
                <a:schemeClr val="dk1"/>
              </a:solidFill>
              <a:latin typeface="Calibri"/>
              <a:ea typeface="Calibri"/>
              <a:cs typeface="Calibri"/>
              <a:sym typeface="Calibri"/>
            </a:endParaRPr>
          </a:p>
        </p:txBody>
      </p:sp>
      <p:pic>
        <p:nvPicPr>
          <p:cNvPr id="541" name="Google Shape;541;p73"/>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1" name="Shape 1271"/>
        <p:cNvGrpSpPr/>
        <p:nvPr/>
      </p:nvGrpSpPr>
      <p:grpSpPr>
        <a:xfrm>
          <a:off x="0" y="0"/>
          <a:ext cx="0" cy="0"/>
          <a:chOff x="0" y="0"/>
          <a:chExt cx="0" cy="0"/>
        </a:xfrm>
      </p:grpSpPr>
      <p:sp>
        <p:nvSpPr>
          <p:cNvPr id="1272" name="Google Shape;1272;p16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3"/>
          <p:cNvSpPr/>
          <p:nvPr/>
        </p:nvSpPr>
        <p:spPr>
          <a:xfrm>
            <a:off x="609575" y="1404750"/>
            <a:ext cx="7636500" cy="22959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Cloud is not plug-and-play—training is essential</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Build training milestones and best practices into contracts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Understand shared responsibility and pricing structures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Tailor SLAs, security clauses, and contract language accordingly</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1274" name="Google Shape;1274;p163"/>
          <p:cNvSpPr/>
          <p:nvPr/>
        </p:nvSpPr>
        <p:spPr>
          <a:xfrm>
            <a:off x="609600" y="609600"/>
            <a:ext cx="7330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Cloud Procurement: The Bottom Line</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9" name="Shape 1279"/>
        <p:cNvGrpSpPr/>
        <p:nvPr/>
      </p:nvGrpSpPr>
      <p:grpSpPr>
        <a:xfrm>
          <a:off x="0" y="0"/>
          <a:ext cx="0" cy="0"/>
          <a:chOff x="0" y="0"/>
          <a:chExt cx="0" cy="0"/>
        </a:xfrm>
      </p:grpSpPr>
      <p:sp>
        <p:nvSpPr>
          <p:cNvPr id="1280" name="Google Shape;1280;p164"/>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Tech Topic: Artificial Intelligence</a:t>
            </a:r>
            <a:endParaRPr b="1" sz="40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5" name="Shape 1285"/>
        <p:cNvGrpSpPr/>
        <p:nvPr/>
      </p:nvGrpSpPr>
      <p:grpSpPr>
        <a:xfrm>
          <a:off x="0" y="0"/>
          <a:ext cx="0" cy="0"/>
          <a:chOff x="0" y="0"/>
          <a:chExt cx="0" cy="0"/>
        </a:xfrm>
      </p:grpSpPr>
      <p:sp>
        <p:nvSpPr>
          <p:cNvPr id="1286" name="Google Shape;1286;p16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5"/>
          <p:cNvSpPr/>
          <p:nvPr/>
        </p:nvSpPr>
        <p:spPr>
          <a:xfrm>
            <a:off x="609575" y="1404750"/>
            <a:ext cx="7636500" cy="29946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AI = systems that perform tasks requiring human intelligence</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Used in:</a:t>
            </a: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Chatbots for citizen services</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Document summarization and classification</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Fraud detection</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Market research analysis</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Helps automate decision-making, much like automation streamlined paperwork</a:t>
            </a:r>
            <a:endParaRPr sz="1350">
              <a:latin typeface="Inter"/>
              <a:ea typeface="Inter"/>
              <a:cs typeface="Inter"/>
              <a:sym typeface="Inter"/>
            </a:endParaRPr>
          </a:p>
        </p:txBody>
      </p:sp>
      <p:sp>
        <p:nvSpPr>
          <p:cNvPr id="1288" name="Google Shape;1288;p165"/>
          <p:cNvSpPr/>
          <p:nvPr/>
        </p:nvSpPr>
        <p:spPr>
          <a:xfrm>
            <a:off x="609600" y="609600"/>
            <a:ext cx="6594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Is Artificial Intelligence (AI)?</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3" name="Shape 1293"/>
        <p:cNvGrpSpPr/>
        <p:nvPr/>
      </p:nvGrpSpPr>
      <p:grpSpPr>
        <a:xfrm>
          <a:off x="0" y="0"/>
          <a:ext cx="0" cy="0"/>
          <a:chOff x="0" y="0"/>
          <a:chExt cx="0" cy="0"/>
        </a:xfrm>
      </p:grpSpPr>
      <p:sp>
        <p:nvSpPr>
          <p:cNvPr id="1294" name="Google Shape;1294;p16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66"/>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kind of procurement decisions do you think shouldn’t be made by AI? Why?</a:t>
            </a:r>
            <a:endParaRPr sz="1350">
              <a:solidFill>
                <a:schemeClr val="dk1"/>
              </a:solidFill>
              <a:latin typeface="Inter"/>
              <a:ea typeface="Inter"/>
              <a:cs typeface="Inter"/>
              <a:sym typeface="Inter"/>
            </a:endParaRPr>
          </a:p>
        </p:txBody>
      </p:sp>
      <p:sp>
        <p:nvSpPr>
          <p:cNvPr id="1296" name="Google Shape;1296;p166"/>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297" name="Google Shape;1297;p166"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2" name="Shape 1302"/>
        <p:cNvGrpSpPr/>
        <p:nvPr/>
      </p:nvGrpSpPr>
      <p:grpSpPr>
        <a:xfrm>
          <a:off x="0" y="0"/>
          <a:ext cx="0" cy="0"/>
          <a:chOff x="0" y="0"/>
          <a:chExt cx="0" cy="0"/>
        </a:xfrm>
      </p:grpSpPr>
      <p:sp>
        <p:nvSpPr>
          <p:cNvPr id="1303" name="Google Shape;1303;p16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7"/>
          <p:cNvSpPr/>
          <p:nvPr/>
        </p:nvSpPr>
        <p:spPr>
          <a:xfrm>
            <a:off x="609575" y="1404750"/>
            <a:ext cx="7636500" cy="28167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Rule-Based Systems:</a:t>
            </a:r>
            <a:r>
              <a:rPr lang="en" sz="1350">
                <a:solidFill>
                  <a:schemeClr val="dk1"/>
                </a:solidFill>
                <a:latin typeface="Inter"/>
                <a:ea typeface="Inter"/>
                <a:cs typeface="Inter"/>
                <a:sym typeface="Inter"/>
              </a:rPr>
              <a:t> Advanced if-then logic</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Machine Learning (ML):</a:t>
            </a:r>
            <a:r>
              <a:rPr lang="en" sz="1350">
                <a:solidFill>
                  <a:schemeClr val="dk1"/>
                </a:solidFill>
                <a:latin typeface="Inter"/>
                <a:ea typeface="Inter"/>
                <a:cs typeface="Inter"/>
                <a:sym typeface="Inter"/>
              </a:rPr>
              <a:t> Learns from data to predict or classify</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Natural Language Processing (NLP):</a:t>
            </a:r>
            <a:r>
              <a:rPr lang="en" sz="1350">
                <a:solidFill>
                  <a:schemeClr val="dk1"/>
                </a:solidFill>
                <a:latin typeface="Inter"/>
                <a:ea typeface="Inter"/>
                <a:cs typeface="Inter"/>
                <a:sym typeface="Inter"/>
              </a:rPr>
              <a:t> Understands and summarizes human language</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Generative AI (e.g., ChatGPT):</a:t>
            </a:r>
            <a:r>
              <a:rPr lang="en" sz="1350">
                <a:solidFill>
                  <a:schemeClr val="dk1"/>
                </a:solidFill>
                <a:latin typeface="Inter"/>
                <a:ea typeface="Inter"/>
                <a:cs typeface="Inter"/>
                <a:sym typeface="Inter"/>
              </a:rPr>
              <a:t> Creates new content like draft text or summaries</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1305" name="Google Shape;1305;p16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Types of AI</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0" name="Shape 1310"/>
        <p:cNvGrpSpPr/>
        <p:nvPr/>
      </p:nvGrpSpPr>
      <p:grpSpPr>
        <a:xfrm>
          <a:off x="0" y="0"/>
          <a:ext cx="0" cy="0"/>
          <a:chOff x="0" y="0"/>
          <a:chExt cx="0" cy="0"/>
        </a:xfrm>
      </p:grpSpPr>
      <p:sp>
        <p:nvSpPr>
          <p:cNvPr id="1311" name="Google Shape;1311;p16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68"/>
          <p:cNvSpPr/>
          <p:nvPr/>
        </p:nvSpPr>
        <p:spPr>
          <a:xfrm>
            <a:off x="609575" y="1046475"/>
            <a:ext cx="7636500" cy="1778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t/>
            </a:r>
            <a:endParaRPr sz="1100">
              <a:solidFill>
                <a:schemeClr val="dk1"/>
              </a:solidFill>
            </a:endParaRPr>
          </a:p>
          <a:p>
            <a:pPr indent="0" lvl="0" marL="0" marR="0" rtl="0" algn="l">
              <a:lnSpc>
                <a:spcPct val="136000"/>
              </a:lnSpc>
              <a:spcBef>
                <a:spcPts val="1200"/>
              </a:spcBef>
              <a:spcAft>
                <a:spcPts val="0"/>
              </a:spcAft>
              <a:buClr>
                <a:srgbClr val="000000"/>
              </a:buClr>
              <a:buSzPts val="1125"/>
              <a:buFont typeface="Inter"/>
              <a:buNone/>
            </a:pPr>
            <a:r>
              <a:t/>
            </a:r>
            <a:endParaRPr b="1" sz="1100">
              <a:solidFill>
                <a:schemeClr val="dk1"/>
              </a:solidFill>
            </a:endParaRPr>
          </a:p>
        </p:txBody>
      </p:sp>
      <p:sp>
        <p:nvSpPr>
          <p:cNvPr id="1313" name="Google Shape;1313;p168"/>
          <p:cNvSpPr/>
          <p:nvPr/>
        </p:nvSpPr>
        <p:spPr>
          <a:xfrm>
            <a:off x="609600" y="609600"/>
            <a:ext cx="7190700" cy="342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2300">
                <a:solidFill>
                  <a:srgbClr val="0F0F0F"/>
                </a:solidFill>
                <a:highlight>
                  <a:srgbClr val="FFFFFF"/>
                </a:highlight>
                <a:latin typeface="Roboto"/>
                <a:ea typeface="Roboto"/>
                <a:cs typeface="Roboto"/>
                <a:sym typeface="Roboto"/>
              </a:rPr>
              <a:t>AI Is Dangerous, but Not for the Reasons You Think</a:t>
            </a:r>
            <a:endParaRPr b="1" sz="2250">
              <a:latin typeface="Inter"/>
              <a:ea typeface="Inter"/>
              <a:cs typeface="Inter"/>
              <a:sym typeface="Inter"/>
            </a:endParaRPr>
          </a:p>
        </p:txBody>
      </p:sp>
      <p:pic>
        <p:nvPicPr>
          <p:cNvPr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id="1314" name="Google Shape;1314;p168"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9" name="Shape 1319"/>
        <p:cNvGrpSpPr/>
        <p:nvPr/>
      </p:nvGrpSpPr>
      <p:grpSpPr>
        <a:xfrm>
          <a:off x="0" y="0"/>
          <a:ext cx="0" cy="0"/>
          <a:chOff x="0" y="0"/>
          <a:chExt cx="0" cy="0"/>
        </a:xfrm>
      </p:grpSpPr>
      <p:sp>
        <p:nvSpPr>
          <p:cNvPr id="1320" name="Google Shape;1320;p16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9"/>
          <p:cNvSpPr/>
          <p:nvPr/>
        </p:nvSpPr>
        <p:spPr>
          <a:xfrm>
            <a:off x="609575" y="1404750"/>
            <a:ext cx="7636500" cy="31470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Transparency:</a:t>
            </a:r>
            <a:r>
              <a:rPr lang="en" sz="1350">
                <a:solidFill>
                  <a:schemeClr val="dk1"/>
                </a:solidFill>
                <a:latin typeface="Inter"/>
                <a:ea typeface="Inter"/>
                <a:cs typeface="Inter"/>
                <a:sym typeface="Inter"/>
              </a:rPr>
              <a:t> Can the AI explain its decision?</a:t>
            </a:r>
            <a:endParaRPr sz="1350">
              <a:solidFill>
                <a:schemeClr val="dk1"/>
              </a:solidFill>
              <a:latin typeface="Inter"/>
              <a:ea typeface="Inter"/>
              <a:cs typeface="Inter"/>
              <a:sym typeface="Inter"/>
            </a:endParaRPr>
          </a:p>
          <a:p>
            <a:pPr indent="0" lvl="0" marL="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Bias:</a:t>
            </a:r>
            <a:r>
              <a:rPr lang="en" sz="1350">
                <a:solidFill>
                  <a:schemeClr val="dk1"/>
                </a:solidFill>
                <a:latin typeface="Inter"/>
                <a:ea typeface="Inter"/>
                <a:cs typeface="Inter"/>
                <a:sym typeface="Inter"/>
              </a:rPr>
              <a:t> Is the training data fair and representative?</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Security &amp; Privacy:</a:t>
            </a:r>
            <a:r>
              <a:rPr lang="en" sz="1350">
                <a:solidFill>
                  <a:schemeClr val="dk1"/>
                </a:solidFill>
                <a:latin typeface="Inter"/>
                <a:ea typeface="Inter"/>
                <a:cs typeface="Inter"/>
                <a:sym typeface="Inter"/>
              </a:rPr>
              <a:t> Does the system protect sensitive info?</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Change Management:</a:t>
            </a:r>
            <a:r>
              <a:rPr lang="en" sz="1350">
                <a:solidFill>
                  <a:schemeClr val="dk1"/>
                </a:solidFill>
                <a:latin typeface="Inter"/>
                <a:ea typeface="Inter"/>
                <a:cs typeface="Inter"/>
                <a:sym typeface="Inter"/>
              </a:rPr>
              <a:t> Will it affect roles and workflows?</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Vendor Oversight:</a:t>
            </a:r>
            <a:r>
              <a:rPr lang="en" sz="1350">
                <a:solidFill>
                  <a:schemeClr val="dk1"/>
                </a:solidFill>
                <a:latin typeface="Inter"/>
                <a:ea typeface="Inter"/>
                <a:cs typeface="Inter"/>
                <a:sym typeface="Inter"/>
              </a:rPr>
              <a:t> How is the AI trained, tested, and updated?</a:t>
            </a:r>
            <a:endParaRPr sz="1350">
              <a:solidFill>
                <a:schemeClr val="dk1"/>
              </a:solidFill>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p:txBody>
      </p:sp>
      <p:sp>
        <p:nvSpPr>
          <p:cNvPr id="1322" name="Google Shape;1322;p169"/>
          <p:cNvSpPr/>
          <p:nvPr/>
        </p:nvSpPr>
        <p:spPr>
          <a:xfrm>
            <a:off x="609600" y="609600"/>
            <a:ext cx="7140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Key Considerations for Using AI in Government</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7" name="Shape 1327"/>
        <p:cNvGrpSpPr/>
        <p:nvPr/>
      </p:nvGrpSpPr>
      <p:grpSpPr>
        <a:xfrm>
          <a:off x="0" y="0"/>
          <a:ext cx="0" cy="0"/>
          <a:chOff x="0" y="0"/>
          <a:chExt cx="0" cy="0"/>
        </a:xfrm>
      </p:grpSpPr>
      <p:sp>
        <p:nvSpPr>
          <p:cNvPr id="1328" name="Google Shape;1328;p17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0"/>
          <p:cNvSpPr/>
          <p:nvPr/>
        </p:nvSpPr>
        <p:spPr>
          <a:xfrm>
            <a:off x="609575" y="1529075"/>
            <a:ext cx="7636500" cy="29466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Model Training:</a:t>
            </a:r>
            <a:r>
              <a:rPr lang="en" sz="1350">
                <a:solidFill>
                  <a:schemeClr val="dk1"/>
                </a:solidFill>
                <a:latin typeface="Inter"/>
                <a:ea typeface="Inter"/>
                <a:cs typeface="Inter"/>
                <a:sym typeface="Inter"/>
              </a:rPr>
              <a:t> Teaching the AI using data</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Algorithm:</a:t>
            </a:r>
            <a:r>
              <a:rPr lang="en" sz="1350">
                <a:solidFill>
                  <a:schemeClr val="dk1"/>
                </a:solidFill>
                <a:latin typeface="Inter"/>
                <a:ea typeface="Inter"/>
                <a:cs typeface="Inter"/>
                <a:sym typeface="Inter"/>
              </a:rPr>
              <a:t> The rules it follows</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Inference:</a:t>
            </a:r>
            <a:r>
              <a:rPr lang="en" sz="1350">
                <a:solidFill>
                  <a:schemeClr val="dk1"/>
                </a:solidFill>
                <a:latin typeface="Inter"/>
                <a:ea typeface="Inter"/>
                <a:cs typeface="Inter"/>
                <a:sym typeface="Inter"/>
              </a:rPr>
              <a:t> Applying what it learned</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Explainability:</a:t>
            </a:r>
            <a:r>
              <a:rPr lang="en" sz="1350">
                <a:solidFill>
                  <a:schemeClr val="dk1"/>
                </a:solidFill>
                <a:latin typeface="Inter"/>
                <a:ea typeface="Inter"/>
                <a:cs typeface="Inter"/>
                <a:sym typeface="Inter"/>
              </a:rPr>
              <a:t> Why it made a decision</a:t>
            </a:r>
            <a:endParaRPr sz="1350">
              <a:solidFill>
                <a:schemeClr val="dk1"/>
              </a:solidFill>
              <a:latin typeface="Inter"/>
              <a:ea typeface="Inter"/>
              <a:cs typeface="Inter"/>
              <a:sym typeface="Inter"/>
            </a:endParaRPr>
          </a:p>
          <a:p>
            <a:pPr indent="0" lvl="0" marL="457200" rtl="0" algn="l">
              <a:lnSpc>
                <a:spcPct val="136000"/>
              </a:lnSpc>
              <a:spcBef>
                <a:spcPts val="0"/>
              </a:spcBef>
              <a:spcAft>
                <a:spcPts val="0"/>
              </a:spcAft>
              <a:buNone/>
            </a:pPr>
            <a:r>
              <a:t/>
            </a: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Human-in-the-loop:</a:t>
            </a:r>
            <a:r>
              <a:rPr lang="en" sz="1350">
                <a:solidFill>
                  <a:schemeClr val="dk1"/>
                </a:solidFill>
                <a:latin typeface="Inter"/>
                <a:ea typeface="Inter"/>
                <a:cs typeface="Inter"/>
                <a:sym typeface="Inter"/>
              </a:rPr>
              <a:t> Human + AI collaboration</a:t>
            </a:r>
            <a:endParaRPr sz="1350">
              <a:latin typeface="Inter"/>
              <a:ea typeface="Inter"/>
              <a:cs typeface="Inter"/>
              <a:sym typeface="Inter"/>
            </a:endParaRPr>
          </a:p>
        </p:txBody>
      </p:sp>
      <p:sp>
        <p:nvSpPr>
          <p:cNvPr id="1330" name="Google Shape;1330;p170"/>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Key AI Terms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5" name="Shape 1335"/>
        <p:cNvGrpSpPr/>
        <p:nvPr/>
      </p:nvGrpSpPr>
      <p:grpSpPr>
        <a:xfrm>
          <a:off x="0" y="0"/>
          <a:ext cx="0" cy="0"/>
          <a:chOff x="0" y="0"/>
          <a:chExt cx="0" cy="0"/>
        </a:xfrm>
      </p:grpSpPr>
      <p:sp>
        <p:nvSpPr>
          <p:cNvPr id="1336" name="Google Shape;1336;p17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1"/>
          <p:cNvSpPr/>
          <p:nvPr/>
        </p:nvSpPr>
        <p:spPr>
          <a:xfrm>
            <a:off x="609575" y="1404750"/>
            <a:ext cx="7636500" cy="27531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Market Research:</a:t>
            </a:r>
            <a:r>
              <a:rPr lang="en" sz="1350">
                <a:solidFill>
                  <a:schemeClr val="dk1"/>
                </a:solidFill>
                <a:latin typeface="Inter"/>
                <a:ea typeface="Inter"/>
                <a:cs typeface="Inter"/>
                <a:sym typeface="Inter"/>
              </a:rPr>
              <a:t> AI can summarize vendor data and trends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Performance Monitoring:</a:t>
            </a:r>
            <a:r>
              <a:rPr lang="en" sz="1350">
                <a:solidFill>
                  <a:schemeClr val="dk1"/>
                </a:solidFill>
                <a:latin typeface="Inter"/>
                <a:ea typeface="Inter"/>
                <a:cs typeface="Inter"/>
                <a:sym typeface="Inter"/>
              </a:rPr>
              <a:t> Flags contractor issues early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Drafting Support:</a:t>
            </a:r>
            <a:r>
              <a:rPr lang="en" sz="1350">
                <a:solidFill>
                  <a:schemeClr val="dk1"/>
                </a:solidFill>
                <a:latin typeface="Inter"/>
                <a:ea typeface="Inter"/>
                <a:cs typeface="Inter"/>
                <a:sym typeface="Inter"/>
              </a:rPr>
              <a:t> Generates first drafts for solicitations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Risk Management:</a:t>
            </a:r>
            <a:r>
              <a:rPr lang="en" sz="1350">
                <a:solidFill>
                  <a:schemeClr val="dk1"/>
                </a:solidFill>
                <a:latin typeface="Inter"/>
                <a:ea typeface="Inter"/>
                <a:cs typeface="Inter"/>
                <a:sym typeface="Inter"/>
              </a:rPr>
              <a:t> COs must watch for bias, explainability, and compliance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Evaluation Criteria:</a:t>
            </a:r>
            <a:r>
              <a:rPr lang="en" sz="1350">
                <a:solidFill>
                  <a:schemeClr val="dk1"/>
                </a:solidFill>
                <a:latin typeface="Inter"/>
                <a:ea typeface="Inter"/>
                <a:cs typeface="Inter"/>
                <a:sym typeface="Inter"/>
              </a:rPr>
              <a:t> Require vendors to describe data sources, bias mitigation, and audit methods</a:t>
            </a:r>
            <a:endParaRPr sz="1350">
              <a:latin typeface="Inter"/>
              <a:ea typeface="Inter"/>
              <a:cs typeface="Inter"/>
              <a:sym typeface="Inter"/>
            </a:endParaRPr>
          </a:p>
        </p:txBody>
      </p:sp>
      <p:sp>
        <p:nvSpPr>
          <p:cNvPr id="1338" name="Google Shape;1338;p171"/>
          <p:cNvSpPr/>
          <p:nvPr/>
        </p:nvSpPr>
        <p:spPr>
          <a:xfrm>
            <a:off x="609600" y="609600"/>
            <a:ext cx="64287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Why AI Matters in Procurement</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3" name="Shape 1343"/>
        <p:cNvGrpSpPr/>
        <p:nvPr/>
      </p:nvGrpSpPr>
      <p:grpSpPr>
        <a:xfrm>
          <a:off x="0" y="0"/>
          <a:ext cx="0" cy="0"/>
          <a:chOff x="0" y="0"/>
          <a:chExt cx="0" cy="0"/>
        </a:xfrm>
      </p:grpSpPr>
      <p:sp>
        <p:nvSpPr>
          <p:cNvPr id="1344" name="Google Shape;1344;p17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2"/>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If a vendor says their tool uses “machine learning,” what’s one question you’d ask before moving forward?</a:t>
            </a:r>
            <a:endParaRPr sz="1350">
              <a:solidFill>
                <a:schemeClr val="dk1"/>
              </a:solidFill>
              <a:latin typeface="Inter"/>
              <a:ea typeface="Inter"/>
              <a:cs typeface="Inter"/>
              <a:sym typeface="Inter"/>
            </a:endParaRPr>
          </a:p>
        </p:txBody>
      </p:sp>
      <p:sp>
        <p:nvSpPr>
          <p:cNvPr id="1346" name="Google Shape;1346;p172"/>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347" name="Google Shape;1347;p172"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6" name="Shape 546"/>
        <p:cNvGrpSpPr/>
        <p:nvPr/>
      </p:nvGrpSpPr>
      <p:grpSpPr>
        <a:xfrm>
          <a:off x="0" y="0"/>
          <a:ext cx="0" cy="0"/>
          <a:chOff x="0" y="0"/>
          <a:chExt cx="0" cy="0"/>
        </a:xfrm>
      </p:grpSpPr>
      <p:sp>
        <p:nvSpPr>
          <p:cNvPr id="547" name="Google Shape;547;p74"/>
          <p:cNvSpPr/>
          <p:nvPr/>
        </p:nvSpPr>
        <p:spPr>
          <a:xfrm>
            <a:off x="609600" y="2300300"/>
            <a:ext cx="75810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solidFill>
                  <a:schemeClr val="dk1"/>
                </a:solidFill>
                <a:latin typeface="Calibri"/>
                <a:ea typeface="Calibri"/>
                <a:cs typeface="Calibri"/>
                <a:sym typeface="Calibri"/>
              </a:rPr>
              <a:t>The Digital Services Ecosystem</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2" name="Shape 1352"/>
        <p:cNvGrpSpPr/>
        <p:nvPr/>
      </p:nvGrpSpPr>
      <p:grpSpPr>
        <a:xfrm>
          <a:off x="0" y="0"/>
          <a:ext cx="0" cy="0"/>
          <a:chOff x="0" y="0"/>
          <a:chExt cx="0" cy="0"/>
        </a:xfrm>
      </p:grpSpPr>
      <p:sp>
        <p:nvSpPr>
          <p:cNvPr id="1353" name="Google Shape;1353;p17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3"/>
          <p:cNvSpPr/>
          <p:nvPr/>
        </p:nvSpPr>
        <p:spPr>
          <a:xfrm>
            <a:off x="609575" y="1404750"/>
            <a:ext cx="7636500" cy="33246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Ask vendors how the AI works and how it’s updated</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Not every task needs AI—look for real value, not hype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Balance innovation with clear requirements and accountability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Be a responsible steward: prioritize ethics and transparency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Watch for </a:t>
            </a:r>
            <a:r>
              <a:rPr b="1" lang="en" sz="1350">
                <a:solidFill>
                  <a:schemeClr val="dk1"/>
                </a:solidFill>
                <a:latin typeface="Inter"/>
                <a:ea typeface="Inter"/>
                <a:cs typeface="Inter"/>
                <a:sym typeface="Inter"/>
              </a:rPr>
              <a:t>model drift</a:t>
            </a:r>
            <a:r>
              <a:rPr lang="en" sz="1350">
                <a:solidFill>
                  <a:schemeClr val="dk1"/>
                </a:solidFill>
                <a:latin typeface="Inter"/>
                <a:ea typeface="Inter"/>
                <a:cs typeface="Inter"/>
                <a:sym typeface="Inter"/>
              </a:rPr>
              <a:t> post-award—AI must evolve with agency needs</a:t>
            </a:r>
            <a:endParaRPr sz="1350">
              <a:solidFill>
                <a:schemeClr val="dk1"/>
              </a:solidFill>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p:txBody>
      </p:sp>
      <p:sp>
        <p:nvSpPr>
          <p:cNvPr id="1355" name="Google Shape;1355;p173"/>
          <p:cNvSpPr/>
          <p:nvPr/>
        </p:nvSpPr>
        <p:spPr>
          <a:xfrm>
            <a:off x="609600" y="609600"/>
            <a:ext cx="66573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COs Should Keep in Mind</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0" name="Shape 1360"/>
        <p:cNvGrpSpPr/>
        <p:nvPr/>
      </p:nvGrpSpPr>
      <p:grpSpPr>
        <a:xfrm>
          <a:off x="0" y="0"/>
          <a:ext cx="0" cy="0"/>
          <a:chOff x="0" y="0"/>
          <a:chExt cx="0" cy="0"/>
        </a:xfrm>
      </p:grpSpPr>
      <p:sp>
        <p:nvSpPr>
          <p:cNvPr id="1361" name="Google Shape;1361;p17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4"/>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You’ll see a series of short AI use cases. For each, we’ll ask: Would you procure it? What conditions or questions would you raise?</a:t>
            </a:r>
            <a:endParaRPr sz="1350">
              <a:solidFill>
                <a:schemeClr val="dk1"/>
              </a:solidFill>
              <a:latin typeface="Inter"/>
              <a:ea typeface="Inter"/>
              <a:cs typeface="Inter"/>
              <a:sym typeface="Inter"/>
            </a:endParaRPr>
          </a:p>
        </p:txBody>
      </p:sp>
      <p:sp>
        <p:nvSpPr>
          <p:cNvPr id="1363" name="Google Shape;1363;p174"/>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Procure or Pass? </a:t>
            </a:r>
            <a:endParaRPr b="0" i="0" sz="2250" u="none" cap="none" strike="noStrike">
              <a:solidFill>
                <a:schemeClr val="dk1"/>
              </a:solidFill>
              <a:latin typeface="Calibri"/>
              <a:ea typeface="Calibri"/>
              <a:cs typeface="Calibri"/>
              <a:sym typeface="Calibri"/>
            </a:endParaRPr>
          </a:p>
        </p:txBody>
      </p:sp>
      <p:pic>
        <p:nvPicPr>
          <p:cNvPr id="1364" name="Google Shape;1364;p174"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9" name="Shape 1369"/>
        <p:cNvGrpSpPr/>
        <p:nvPr/>
      </p:nvGrpSpPr>
      <p:grpSpPr>
        <a:xfrm>
          <a:off x="0" y="0"/>
          <a:ext cx="0" cy="0"/>
          <a:chOff x="0" y="0"/>
          <a:chExt cx="0" cy="0"/>
        </a:xfrm>
      </p:grpSpPr>
      <p:sp>
        <p:nvSpPr>
          <p:cNvPr id="1370" name="Google Shape;1370;p17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5"/>
          <p:cNvSpPr/>
          <p:nvPr/>
        </p:nvSpPr>
        <p:spPr>
          <a:xfrm>
            <a:off x="609600" y="1514025"/>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1: </a:t>
            </a:r>
            <a:endParaRPr sz="17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vendor proposes an AI auto-scoring tool to evaluate and rank RFP responses based on pre-trained relevance criteria.</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372" name="Google Shape;1372;p175"/>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Procure or Pass? </a:t>
            </a:r>
            <a:endParaRPr b="0" i="0" sz="2250" u="none" cap="none" strike="noStrike">
              <a:solidFill>
                <a:schemeClr val="dk1"/>
              </a:solidFill>
              <a:latin typeface="Calibri"/>
              <a:ea typeface="Calibri"/>
              <a:cs typeface="Calibri"/>
              <a:sym typeface="Calibri"/>
            </a:endParaRPr>
          </a:p>
        </p:txBody>
      </p:sp>
      <p:pic>
        <p:nvPicPr>
          <p:cNvPr id="1373" name="Google Shape;1373;p175"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8" name="Shape 1378"/>
        <p:cNvGrpSpPr/>
        <p:nvPr/>
      </p:nvGrpSpPr>
      <p:grpSpPr>
        <a:xfrm>
          <a:off x="0" y="0"/>
          <a:ext cx="0" cy="0"/>
          <a:chOff x="0" y="0"/>
          <a:chExt cx="0" cy="0"/>
        </a:xfrm>
      </p:grpSpPr>
      <p:sp>
        <p:nvSpPr>
          <p:cNvPr id="1379" name="Google Shape;1379;p17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6"/>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2:</a:t>
            </a:r>
            <a:endParaRPr sz="17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chatbot answers incoming FOIA requests by pulling from previous, public disclosures.</a:t>
            </a:r>
            <a:endParaRPr sz="1350">
              <a:solidFill>
                <a:schemeClr val="dk1"/>
              </a:solidFill>
              <a:latin typeface="Inter"/>
              <a:ea typeface="Inter"/>
              <a:cs typeface="Inter"/>
              <a:sym typeface="Inter"/>
            </a:endParaRPr>
          </a:p>
        </p:txBody>
      </p:sp>
      <p:sp>
        <p:nvSpPr>
          <p:cNvPr id="1381" name="Google Shape;1381;p176"/>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Procure or Pass? </a:t>
            </a:r>
            <a:endParaRPr b="0" i="0" sz="2250" u="none" cap="none" strike="noStrike">
              <a:solidFill>
                <a:schemeClr val="dk1"/>
              </a:solidFill>
              <a:latin typeface="Calibri"/>
              <a:ea typeface="Calibri"/>
              <a:cs typeface="Calibri"/>
              <a:sym typeface="Calibri"/>
            </a:endParaRPr>
          </a:p>
        </p:txBody>
      </p:sp>
      <p:pic>
        <p:nvPicPr>
          <p:cNvPr id="1382" name="Google Shape;1382;p176"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7" name="Shape 1387"/>
        <p:cNvGrpSpPr/>
        <p:nvPr/>
      </p:nvGrpSpPr>
      <p:grpSpPr>
        <a:xfrm>
          <a:off x="0" y="0"/>
          <a:ext cx="0" cy="0"/>
          <a:chOff x="0" y="0"/>
          <a:chExt cx="0" cy="0"/>
        </a:xfrm>
      </p:grpSpPr>
      <p:sp>
        <p:nvSpPr>
          <p:cNvPr id="1388" name="Google Shape;1388;p17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7"/>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3:</a:t>
            </a:r>
            <a:endParaRPr sz="17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An agency wants to use an AI résumé screener to filter job applicants before human review.</a:t>
            </a:r>
            <a:endParaRPr sz="1350">
              <a:solidFill>
                <a:schemeClr val="dk1"/>
              </a:solidFill>
              <a:latin typeface="Inter"/>
              <a:ea typeface="Inter"/>
              <a:cs typeface="Inter"/>
              <a:sym typeface="Inter"/>
            </a:endParaRPr>
          </a:p>
        </p:txBody>
      </p:sp>
      <p:sp>
        <p:nvSpPr>
          <p:cNvPr id="1390" name="Google Shape;1390;p177"/>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Procure or Pass? </a:t>
            </a:r>
            <a:endParaRPr b="0" i="0" sz="2250" u="none" cap="none" strike="noStrike">
              <a:solidFill>
                <a:schemeClr val="dk1"/>
              </a:solidFill>
              <a:latin typeface="Calibri"/>
              <a:ea typeface="Calibri"/>
              <a:cs typeface="Calibri"/>
              <a:sym typeface="Calibri"/>
            </a:endParaRPr>
          </a:p>
        </p:txBody>
      </p:sp>
      <p:pic>
        <p:nvPicPr>
          <p:cNvPr id="1391" name="Google Shape;1391;p177"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6" name="Shape 1396"/>
        <p:cNvGrpSpPr/>
        <p:nvPr/>
      </p:nvGrpSpPr>
      <p:grpSpPr>
        <a:xfrm>
          <a:off x="0" y="0"/>
          <a:ext cx="0" cy="0"/>
          <a:chOff x="0" y="0"/>
          <a:chExt cx="0" cy="0"/>
        </a:xfrm>
      </p:grpSpPr>
      <p:sp>
        <p:nvSpPr>
          <p:cNvPr id="1397" name="Google Shape;1397;p17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78"/>
          <p:cNvSpPr/>
          <p:nvPr/>
        </p:nvSpPr>
        <p:spPr>
          <a:xfrm>
            <a:off x="609600" y="156550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4:</a:t>
            </a:r>
            <a:endParaRPr sz="17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cloud-based system uses AI to detect fraud in real-time across benefit applications, flagging anomalies for manual review.</a:t>
            </a:r>
            <a:endParaRPr sz="1350">
              <a:solidFill>
                <a:schemeClr val="dk1"/>
              </a:solidFill>
              <a:latin typeface="Inter"/>
              <a:ea typeface="Inter"/>
              <a:cs typeface="Inter"/>
              <a:sym typeface="Inter"/>
            </a:endParaRPr>
          </a:p>
        </p:txBody>
      </p:sp>
      <p:sp>
        <p:nvSpPr>
          <p:cNvPr id="1399" name="Google Shape;1399;p178"/>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Procure or Pass? </a:t>
            </a:r>
            <a:endParaRPr b="0" i="0" sz="2250" u="none" cap="none" strike="noStrike">
              <a:solidFill>
                <a:schemeClr val="dk1"/>
              </a:solidFill>
              <a:latin typeface="Calibri"/>
              <a:ea typeface="Calibri"/>
              <a:cs typeface="Calibri"/>
              <a:sym typeface="Calibri"/>
            </a:endParaRPr>
          </a:p>
        </p:txBody>
      </p:sp>
      <p:pic>
        <p:nvPicPr>
          <p:cNvPr id="1400" name="Google Shape;1400;p178"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5" name="Shape 1405"/>
        <p:cNvGrpSpPr/>
        <p:nvPr/>
      </p:nvGrpSpPr>
      <p:grpSpPr>
        <a:xfrm>
          <a:off x="0" y="0"/>
          <a:ext cx="0" cy="0"/>
          <a:chOff x="0" y="0"/>
          <a:chExt cx="0" cy="0"/>
        </a:xfrm>
      </p:grpSpPr>
      <p:sp>
        <p:nvSpPr>
          <p:cNvPr id="1406" name="Google Shape;1406;p17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79"/>
          <p:cNvSpPr/>
          <p:nvPr/>
        </p:nvSpPr>
        <p:spPr>
          <a:xfrm>
            <a:off x="609600" y="1602575"/>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5:</a:t>
            </a:r>
            <a:endParaRPr sz="17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An AI model helps predict program success rates using historical outcomes and demographic data.</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408" name="Google Shape;1408;p179"/>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Procure or Pass? </a:t>
            </a:r>
            <a:endParaRPr b="0" i="0" sz="2250" u="none" cap="none" strike="noStrike">
              <a:solidFill>
                <a:schemeClr val="dk1"/>
              </a:solidFill>
              <a:latin typeface="Calibri"/>
              <a:ea typeface="Calibri"/>
              <a:cs typeface="Calibri"/>
              <a:sym typeface="Calibri"/>
            </a:endParaRPr>
          </a:p>
        </p:txBody>
      </p:sp>
      <p:pic>
        <p:nvPicPr>
          <p:cNvPr id="1409" name="Google Shape;1409;p179"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4" name="Shape 1414"/>
        <p:cNvGrpSpPr/>
        <p:nvPr/>
      </p:nvGrpSpPr>
      <p:grpSpPr>
        <a:xfrm>
          <a:off x="0" y="0"/>
          <a:ext cx="0" cy="0"/>
          <a:chOff x="0" y="0"/>
          <a:chExt cx="0" cy="0"/>
        </a:xfrm>
      </p:grpSpPr>
      <p:sp>
        <p:nvSpPr>
          <p:cNvPr id="1415" name="Google Shape;1415;p180"/>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Tech Topic: Cybersecurity</a:t>
            </a:r>
            <a:endParaRPr b="1" sz="4000">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0" name="Shape 1420"/>
        <p:cNvGrpSpPr/>
        <p:nvPr/>
      </p:nvGrpSpPr>
      <p:grpSpPr>
        <a:xfrm>
          <a:off x="0" y="0"/>
          <a:ext cx="0" cy="0"/>
          <a:chOff x="0" y="0"/>
          <a:chExt cx="0" cy="0"/>
        </a:xfrm>
      </p:grpSpPr>
      <p:sp>
        <p:nvSpPr>
          <p:cNvPr id="1421" name="Google Shape;1421;p18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1"/>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Have you seen a procurement where security expectations weren’t clearly defined? What happened?</a:t>
            </a:r>
            <a:endParaRPr sz="1350">
              <a:solidFill>
                <a:schemeClr val="dk1"/>
              </a:solidFill>
              <a:latin typeface="Inter"/>
              <a:ea typeface="Inter"/>
              <a:cs typeface="Inter"/>
              <a:sym typeface="Inter"/>
            </a:endParaRPr>
          </a:p>
        </p:txBody>
      </p:sp>
      <p:sp>
        <p:nvSpPr>
          <p:cNvPr id="1423" name="Google Shape;1423;p181"/>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424" name="Google Shape;1424;p181"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9" name="Shape 1429"/>
        <p:cNvGrpSpPr/>
        <p:nvPr/>
      </p:nvGrpSpPr>
      <p:grpSpPr>
        <a:xfrm>
          <a:off x="0" y="0"/>
          <a:ext cx="0" cy="0"/>
          <a:chOff x="0" y="0"/>
          <a:chExt cx="0" cy="0"/>
        </a:xfrm>
      </p:grpSpPr>
      <p:sp>
        <p:nvSpPr>
          <p:cNvPr id="1430" name="Google Shape;1430;p18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2"/>
          <p:cNvSpPr/>
          <p:nvPr/>
        </p:nvSpPr>
        <p:spPr>
          <a:xfrm>
            <a:off x="609575" y="1404750"/>
            <a:ext cx="7636500" cy="32865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Cybersecurity is critical to protecting systems, data, and mission continuity.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Modern IT environments (cloud, mobile, AI) increase the federal “attack surface.”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COs and CORs shape cybersecurity posture through planning, contracts, and oversight.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Key terms to understand:</a:t>
            </a:r>
            <a:endParaRPr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Security compliance</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IAM (Identity &amp; Access Management)</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Vulnerability management</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SIEM (Security Incident &amp; Event Management)</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1432" name="Google Shape;1432;p182"/>
          <p:cNvSpPr/>
          <p:nvPr/>
        </p:nvSpPr>
        <p:spPr>
          <a:xfrm>
            <a:off x="609600" y="609600"/>
            <a:ext cx="74067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Cybersecurity in Government Digital Services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2" name="Shape 552"/>
        <p:cNvGrpSpPr/>
        <p:nvPr/>
      </p:nvGrpSpPr>
      <p:grpSpPr>
        <a:xfrm>
          <a:off x="0" y="0"/>
          <a:ext cx="0" cy="0"/>
          <a:chOff x="0" y="0"/>
          <a:chExt cx="0" cy="0"/>
        </a:xfrm>
      </p:grpSpPr>
      <p:sp>
        <p:nvSpPr>
          <p:cNvPr id="553" name="Google Shape;553;p7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5"/>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Who Provides Digital Services?</a:t>
            </a:r>
            <a:endParaRPr b="0" i="0" sz="2250" u="none" cap="none" strike="noStrike">
              <a:solidFill>
                <a:schemeClr val="dk1"/>
              </a:solidFill>
              <a:latin typeface="Calibri"/>
              <a:ea typeface="Calibri"/>
              <a:cs typeface="Calibri"/>
              <a:sym typeface="Calibri"/>
            </a:endParaRPr>
          </a:p>
        </p:txBody>
      </p:sp>
      <p:pic>
        <p:nvPicPr>
          <p:cNvPr id="555" name="Google Shape;555;p75"/>
          <p:cNvPicPr preferRelativeResize="0"/>
          <p:nvPr/>
        </p:nvPicPr>
        <p:blipFill>
          <a:blip r:embed="rId3">
            <a:alphaModFix/>
          </a:blip>
          <a:stretch>
            <a:fillRect/>
          </a:stretch>
        </p:blipFill>
        <p:spPr>
          <a:xfrm>
            <a:off x="5370454" y="1079825"/>
            <a:ext cx="3182121" cy="3214509"/>
          </a:xfrm>
          <a:prstGeom prst="rect">
            <a:avLst/>
          </a:prstGeom>
          <a:noFill/>
          <a:ln>
            <a:noFill/>
          </a:ln>
        </p:spPr>
      </p:pic>
      <p:sp>
        <p:nvSpPr>
          <p:cNvPr id="556" name="Google Shape;556;p75"/>
          <p:cNvSpPr txBox="1"/>
          <p:nvPr/>
        </p:nvSpPr>
        <p:spPr>
          <a:xfrm>
            <a:off x="800250" y="1295400"/>
            <a:ext cx="42249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Multidisciplinary government teams and vendors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Key roles: Product Owners, Developers, Designers, Security, QA</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Balance of internal staff and contractors</a:t>
            </a:r>
            <a:endParaRPr sz="1350">
              <a:latin typeface="Inter"/>
              <a:ea typeface="Inter"/>
              <a:cs typeface="Inter"/>
              <a:sym typeface="Inte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7" name="Shape 1437"/>
        <p:cNvGrpSpPr/>
        <p:nvPr/>
      </p:nvGrpSpPr>
      <p:grpSpPr>
        <a:xfrm>
          <a:off x="0" y="0"/>
          <a:ext cx="0" cy="0"/>
          <a:chOff x="0" y="0"/>
          <a:chExt cx="0" cy="0"/>
        </a:xfrm>
      </p:grpSpPr>
      <p:sp>
        <p:nvSpPr>
          <p:cNvPr id="1438" name="Google Shape;1438;p18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3"/>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question a CO could ask during market research to surface security risks early?</a:t>
            </a:r>
            <a:endParaRPr sz="1350">
              <a:solidFill>
                <a:schemeClr val="dk1"/>
              </a:solidFill>
              <a:latin typeface="Inter"/>
              <a:ea typeface="Inter"/>
              <a:cs typeface="Inter"/>
              <a:sym typeface="Inter"/>
            </a:endParaRPr>
          </a:p>
        </p:txBody>
      </p:sp>
      <p:sp>
        <p:nvSpPr>
          <p:cNvPr id="1440" name="Google Shape;1440;p183"/>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441" name="Google Shape;1441;p183"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6" name="Shape 1446"/>
        <p:cNvGrpSpPr/>
        <p:nvPr/>
      </p:nvGrpSpPr>
      <p:grpSpPr>
        <a:xfrm>
          <a:off x="0" y="0"/>
          <a:ext cx="0" cy="0"/>
          <a:chOff x="0" y="0"/>
          <a:chExt cx="0" cy="0"/>
        </a:xfrm>
      </p:grpSpPr>
      <p:sp>
        <p:nvSpPr>
          <p:cNvPr id="1447" name="Google Shape;1447;p18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4"/>
          <p:cNvSpPr/>
          <p:nvPr/>
        </p:nvSpPr>
        <p:spPr>
          <a:xfrm>
            <a:off x="609575" y="1404750"/>
            <a:ext cx="7636500" cy="347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Security Compliance</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Align systems with NIST 800-53, CSF, FedRAMP, HIPAA, etc.</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COs/CORs confirm applicable frameworks and support OCISO review.</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IAM (Identity &amp; Access Management)</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Controls who accesses what and when.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Systems must integrate with your agency’s IAM platform.</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Vendors should prove compatibility during acquisition.</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1449" name="Google Shape;1449;p184"/>
          <p:cNvSpPr/>
          <p:nvPr/>
        </p:nvSpPr>
        <p:spPr>
          <a:xfrm>
            <a:off x="609600" y="609600"/>
            <a:ext cx="7343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Security Compliance &amp; Identity Access Management (IAM)</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4" name="Shape 1454"/>
        <p:cNvGrpSpPr/>
        <p:nvPr/>
      </p:nvGrpSpPr>
      <p:grpSpPr>
        <a:xfrm>
          <a:off x="0" y="0"/>
          <a:ext cx="0" cy="0"/>
          <a:chOff x="0" y="0"/>
          <a:chExt cx="0" cy="0"/>
        </a:xfrm>
      </p:grpSpPr>
      <p:sp>
        <p:nvSpPr>
          <p:cNvPr id="1455" name="Google Shape;1455;p18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5"/>
          <p:cNvSpPr/>
          <p:nvPr/>
        </p:nvSpPr>
        <p:spPr>
          <a:xfrm>
            <a:off x="609575" y="1404750"/>
            <a:ext cx="7636500" cy="3423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Vulnerability Management</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Not just patching—full lifecycle scanning, triage, and remediation.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Requires ongoing monitoring, compliance tracking, and reporting.</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CO/COR role: Ensure vendors have tools, training, and processes in place.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Security Incident and Event Management (SIEM) Integration</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Detects and responds to threats automatically.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Must integrate with agency’s platform (e.g., Splunk, Sentinel).</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Avoid systems that create “monitoring silos.”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1457" name="Google Shape;1457;p185"/>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Staying Ahead of Threats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2" name="Shape 1462"/>
        <p:cNvGrpSpPr/>
        <p:nvPr/>
      </p:nvGrpSpPr>
      <p:grpSpPr>
        <a:xfrm>
          <a:off x="0" y="0"/>
          <a:ext cx="0" cy="0"/>
          <a:chOff x="0" y="0"/>
          <a:chExt cx="0" cy="0"/>
        </a:xfrm>
      </p:grpSpPr>
      <p:sp>
        <p:nvSpPr>
          <p:cNvPr id="1463" name="Google Shape;1463;p18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6"/>
          <p:cNvSpPr/>
          <p:nvPr/>
        </p:nvSpPr>
        <p:spPr>
          <a:xfrm>
            <a:off x="609575" y="1404750"/>
            <a:ext cx="5367600" cy="34431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None/>
            </a:pPr>
            <a:r>
              <a:rPr lang="en" sz="1350">
                <a:solidFill>
                  <a:schemeClr val="dk1"/>
                </a:solidFill>
                <a:latin typeface="Inter"/>
                <a:ea typeface="Inter"/>
                <a:cs typeface="Inter"/>
                <a:sym typeface="Inter"/>
              </a:rPr>
              <a:t>Topics:</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Security compliance</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Identity and Access Management (IAM)</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Vulnerability management</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SIEM integration</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465" name="Google Shape;1465;p186"/>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What Would You Ask?</a:t>
            </a:r>
            <a:endParaRPr b="0" i="0" sz="2250" u="none" cap="none" strike="noStrike">
              <a:solidFill>
                <a:schemeClr val="dk1"/>
              </a:solidFill>
              <a:latin typeface="Calibri"/>
              <a:ea typeface="Calibri"/>
              <a:cs typeface="Calibri"/>
              <a:sym typeface="Calibri"/>
            </a:endParaRPr>
          </a:p>
        </p:txBody>
      </p:sp>
      <p:pic>
        <p:nvPicPr>
          <p:cNvPr id="1466" name="Google Shape;1466;p186"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1" name="Shape 1471"/>
        <p:cNvGrpSpPr/>
        <p:nvPr/>
      </p:nvGrpSpPr>
      <p:grpSpPr>
        <a:xfrm>
          <a:off x="0" y="0"/>
          <a:ext cx="0" cy="0"/>
          <a:chOff x="0" y="0"/>
          <a:chExt cx="0" cy="0"/>
        </a:xfrm>
      </p:grpSpPr>
      <p:sp>
        <p:nvSpPr>
          <p:cNvPr id="1472" name="Google Shape;1472;p18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7"/>
          <p:cNvSpPr/>
          <p:nvPr/>
        </p:nvSpPr>
        <p:spPr>
          <a:xfrm>
            <a:off x="609575" y="1198875"/>
            <a:ext cx="7636500" cy="34161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Security must be designed into digital services from the start.</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Ask vendors:</a:t>
            </a: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How do you handle IAM integration?</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What’s your vulnerability management process?</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Can your system integrate with our SIEM?</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Reference Executive Order 14028, OMB Memos (M-22-09, M-22-18), and NIST guidance.</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Through secure procurement, COs protect public trust and mission continuity.</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1474" name="Google Shape;1474;p18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Key Takeaways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9" name="Shape 1479"/>
        <p:cNvGrpSpPr/>
        <p:nvPr/>
      </p:nvGrpSpPr>
      <p:grpSpPr>
        <a:xfrm>
          <a:off x="0" y="0"/>
          <a:ext cx="0" cy="0"/>
          <a:chOff x="0" y="0"/>
          <a:chExt cx="0" cy="0"/>
        </a:xfrm>
      </p:grpSpPr>
      <p:sp>
        <p:nvSpPr>
          <p:cNvPr id="1480" name="Google Shape;1480;p18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8"/>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thing you can do in your next contract to strengthen cybersecurity expectations?</a:t>
            </a:r>
            <a:endParaRPr sz="1350">
              <a:solidFill>
                <a:schemeClr val="dk1"/>
              </a:solidFill>
              <a:latin typeface="Inter"/>
              <a:ea typeface="Inter"/>
              <a:cs typeface="Inter"/>
              <a:sym typeface="Inter"/>
            </a:endParaRPr>
          </a:p>
        </p:txBody>
      </p:sp>
      <p:sp>
        <p:nvSpPr>
          <p:cNvPr id="1482" name="Google Shape;1482;p188"/>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483" name="Google Shape;1483;p188"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8" name="Shape 1488"/>
        <p:cNvGrpSpPr/>
        <p:nvPr/>
      </p:nvGrpSpPr>
      <p:grpSpPr>
        <a:xfrm>
          <a:off x="0" y="0"/>
          <a:ext cx="0" cy="0"/>
          <a:chOff x="0" y="0"/>
          <a:chExt cx="0" cy="0"/>
        </a:xfrm>
      </p:grpSpPr>
      <p:sp>
        <p:nvSpPr>
          <p:cNvPr id="1489" name="Google Shape;1489;p189"/>
          <p:cNvSpPr/>
          <p:nvPr/>
        </p:nvSpPr>
        <p:spPr>
          <a:xfrm>
            <a:off x="609600" y="2300288"/>
            <a:ext cx="61722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latin typeface="Calibri"/>
                <a:ea typeface="Calibri"/>
                <a:cs typeface="Calibri"/>
                <a:sym typeface="Calibri"/>
              </a:rPr>
              <a:t>Digital Service Tech Topic: Accessibility</a:t>
            </a:r>
            <a:endParaRPr i="0" sz="4000" u="none" cap="none" strike="noStrik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4" name="Shape 1494"/>
        <p:cNvGrpSpPr/>
        <p:nvPr/>
      </p:nvGrpSpPr>
      <p:grpSpPr>
        <a:xfrm>
          <a:off x="0" y="0"/>
          <a:ext cx="0" cy="0"/>
          <a:chOff x="0" y="0"/>
          <a:chExt cx="0" cy="0"/>
        </a:xfrm>
      </p:grpSpPr>
      <p:sp>
        <p:nvSpPr>
          <p:cNvPr id="1495" name="Google Shape;1495;p19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0"/>
          <p:cNvSpPr/>
          <p:nvPr/>
        </p:nvSpPr>
        <p:spPr>
          <a:xfrm>
            <a:off x="609575" y="1404750"/>
            <a:ext cx="7636500" cy="25968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Accessibility ensures digital services are usable by everyone.</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Section 508 and other laws require government-purchased digital tools to meet accessibility standards.</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Benefits go beyond disability—supporting aging users, veterans, and situational needs.</a:t>
            </a:r>
            <a:endParaRPr sz="1350">
              <a:latin typeface="Inter"/>
              <a:ea typeface="Inter"/>
              <a:cs typeface="Inter"/>
              <a:sym typeface="Inter"/>
            </a:endParaRPr>
          </a:p>
        </p:txBody>
      </p:sp>
      <p:sp>
        <p:nvSpPr>
          <p:cNvPr id="1497" name="Google Shape;1497;p190"/>
          <p:cNvSpPr/>
          <p:nvPr/>
        </p:nvSpPr>
        <p:spPr>
          <a:xfrm>
            <a:off x="609600" y="609600"/>
            <a:ext cx="5720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Why Accessibility Matters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2" name="Shape 1502"/>
        <p:cNvGrpSpPr/>
        <p:nvPr/>
      </p:nvGrpSpPr>
      <p:grpSpPr>
        <a:xfrm>
          <a:off x="0" y="0"/>
          <a:ext cx="0" cy="0"/>
          <a:chOff x="0" y="0"/>
          <a:chExt cx="0" cy="0"/>
        </a:xfrm>
      </p:grpSpPr>
      <p:sp>
        <p:nvSpPr>
          <p:cNvPr id="1503" name="Google Shape;1503;p19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1"/>
          <p:cNvSpPr/>
          <p:nvPr/>
        </p:nvSpPr>
        <p:spPr>
          <a:xfrm>
            <a:off x="609575" y="1404750"/>
            <a:ext cx="7636500" cy="28368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Involve your agency’s accessibility SME.</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Ask vendors how they build and test for accessibility.</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Maintain accessibility through the project’s lifecycle.</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Include user research and accessibility statements in contracts.</a:t>
            </a:r>
            <a:endParaRPr sz="1350">
              <a:latin typeface="Inter"/>
              <a:ea typeface="Inter"/>
              <a:cs typeface="Inter"/>
              <a:sym typeface="Inter"/>
            </a:endParaRPr>
          </a:p>
        </p:txBody>
      </p:sp>
      <p:sp>
        <p:nvSpPr>
          <p:cNvPr id="1505" name="Google Shape;1505;p191"/>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Must-Know Concepts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0" name="Shape 1510"/>
        <p:cNvGrpSpPr/>
        <p:nvPr/>
      </p:nvGrpSpPr>
      <p:grpSpPr>
        <a:xfrm>
          <a:off x="0" y="0"/>
          <a:ext cx="0" cy="0"/>
          <a:chOff x="0" y="0"/>
          <a:chExt cx="0" cy="0"/>
        </a:xfrm>
      </p:grpSpPr>
      <p:sp>
        <p:nvSpPr>
          <p:cNvPr id="1511" name="Google Shape;1511;p19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2"/>
          <p:cNvSpPr/>
          <p:nvPr/>
        </p:nvSpPr>
        <p:spPr>
          <a:xfrm>
            <a:off x="609575" y="1404750"/>
            <a:ext cx="7636500" cy="26997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Use Section508.gov to review Accessibility Conformance Reports (ACRs).</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Ask vendors to provide OpenACRs via </a:t>
            </a:r>
            <a:r>
              <a:rPr lang="en" sz="1350" u="sng">
                <a:solidFill>
                  <a:schemeClr val="hlink"/>
                </a:solidFill>
                <a:latin typeface="Inter"/>
                <a:ea typeface="Inter"/>
                <a:cs typeface="Inter"/>
                <a:sym typeface="Inter"/>
                <a:hlinkClick r:id="rId3"/>
              </a:rPr>
              <a:t>acreditor.section508.gov</a:t>
            </a:r>
            <a:r>
              <a:rPr lang="en" sz="1350">
                <a:latin typeface="Inter"/>
                <a:ea typeface="Inter"/>
                <a:cs typeface="Inter"/>
                <a:sym typeface="Inter"/>
              </a:rPr>
              <a:t>.</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Use the Accessibility Requirements Tool (ART) to define 508 needs.</a:t>
            </a:r>
            <a:endParaRPr sz="1350">
              <a:latin typeface="Inter"/>
              <a:ea typeface="Inter"/>
              <a:cs typeface="Inter"/>
              <a:sym typeface="Inter"/>
            </a:endParaRPr>
          </a:p>
        </p:txBody>
      </p:sp>
      <p:sp>
        <p:nvSpPr>
          <p:cNvPr id="1513" name="Google Shape;1513;p192"/>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Tools in Practice</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1" name="Shape 561"/>
        <p:cNvGrpSpPr/>
        <p:nvPr/>
      </p:nvGrpSpPr>
      <p:grpSpPr>
        <a:xfrm>
          <a:off x="0" y="0"/>
          <a:ext cx="0" cy="0"/>
          <a:chOff x="0" y="0"/>
          <a:chExt cx="0" cy="0"/>
        </a:xfrm>
      </p:grpSpPr>
      <p:sp>
        <p:nvSpPr>
          <p:cNvPr id="562" name="Google Shape;562;p7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6"/>
          <p:cNvSpPr/>
          <p:nvPr/>
        </p:nvSpPr>
        <p:spPr>
          <a:xfrm>
            <a:off x="609575" y="1404750"/>
            <a:ext cx="4307400" cy="2345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t/>
            </a:r>
            <a:endParaRPr b="1" sz="1350">
              <a:solidFill>
                <a:srgbClr val="1B1B1B"/>
              </a:solidFill>
              <a:latin typeface="Inter"/>
              <a:ea typeface="Inter"/>
              <a:cs typeface="Inter"/>
              <a:sym typeface="Inter"/>
            </a:endParaRPr>
          </a:p>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End users (e.g., citizens, applicants, veterans)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Internal government users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Program offices and policy makers</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564" name="Google Shape;564;p76"/>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Who Benefits from Digital Services?</a:t>
            </a:r>
            <a:endParaRPr b="0" i="0" sz="2250" u="none" cap="none" strike="noStrike">
              <a:solidFill>
                <a:schemeClr val="dk1"/>
              </a:solidFill>
              <a:latin typeface="Calibri"/>
              <a:ea typeface="Calibri"/>
              <a:cs typeface="Calibri"/>
              <a:sym typeface="Calibri"/>
            </a:endParaRPr>
          </a:p>
        </p:txBody>
      </p:sp>
      <p:pic>
        <p:nvPicPr>
          <p:cNvPr id="565" name="Google Shape;565;p76"/>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8" name="Shape 1518"/>
        <p:cNvGrpSpPr/>
        <p:nvPr/>
      </p:nvGrpSpPr>
      <p:grpSpPr>
        <a:xfrm>
          <a:off x="0" y="0"/>
          <a:ext cx="0" cy="0"/>
          <a:chOff x="0" y="0"/>
          <a:chExt cx="0" cy="0"/>
        </a:xfrm>
      </p:grpSpPr>
      <p:sp>
        <p:nvSpPr>
          <p:cNvPr id="1519" name="Google Shape;1519;p19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3"/>
          <p:cNvSpPr/>
          <p:nvPr/>
        </p:nvSpPr>
        <p:spPr>
          <a:xfrm>
            <a:off x="609600" y="609600"/>
            <a:ext cx="6509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Common Misunderstandings</a:t>
            </a:r>
            <a:endParaRPr b="0" i="0" sz="2250" u="none" cap="none" strike="noStrike">
              <a:solidFill>
                <a:schemeClr val="dk1"/>
              </a:solidFill>
              <a:latin typeface="Calibri"/>
              <a:ea typeface="Calibri"/>
              <a:cs typeface="Calibri"/>
              <a:sym typeface="Calibri"/>
            </a:endParaRPr>
          </a:p>
        </p:txBody>
      </p:sp>
      <p:graphicFrame>
        <p:nvGraphicFramePr>
          <p:cNvPr id="1521" name="Google Shape;1521;p193"/>
          <p:cNvGraphicFramePr/>
          <p:nvPr/>
        </p:nvGraphicFramePr>
        <p:xfrm>
          <a:off x="681625" y="1363975"/>
          <a:ext cx="3000000" cy="3000000"/>
        </p:xfrm>
        <a:graphic>
          <a:graphicData uri="http://schemas.openxmlformats.org/drawingml/2006/table">
            <a:tbl>
              <a:tblPr>
                <a:noFill/>
                <a:tableStyleId>{3A13BF4E-BD67-4E68-B61E-DE1CBFC9A18F}</a:tableStyleId>
              </a:tblPr>
              <a:tblGrid>
                <a:gridCol w="3197775"/>
                <a:gridCol w="4717250"/>
              </a:tblGrid>
              <a:tr h="418950">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Myth</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Clarification</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9825">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“A product with an ACR is accessible.”</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ACRs are vendor attestations. Test with real users or assistive tech to confirm.</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9825">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“Accessibility is a one-time checkbox.”</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Software updates can break accessibility. Contracts should require ongoing validation.</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0675">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“Section 508 doesn’t apply to this procurement.”</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Rarely true. Most acquisitions fall under the </a:t>
                      </a:r>
                      <a:r>
                        <a:rPr b="1" lang="en" sz="1350">
                          <a:solidFill>
                            <a:srgbClr val="1B1B1B"/>
                          </a:solidFill>
                          <a:latin typeface="Nunito"/>
                          <a:ea typeface="Nunito"/>
                          <a:cs typeface="Nunito"/>
                          <a:sym typeface="Nunito"/>
                        </a:rPr>
                        <a:t>“</a:t>
                      </a:r>
                      <a:r>
                        <a:rPr lang="en" sz="1350">
                          <a:solidFill>
                            <a:srgbClr val="1B1B1B"/>
                          </a:solidFill>
                          <a:latin typeface="Nunito"/>
                          <a:ea typeface="Nunito"/>
                          <a:cs typeface="Nunito"/>
                          <a:sym typeface="Nunito"/>
                        </a:rPr>
                        <a:t>Best Meets Criteria” and require documented reasoning.</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9825">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“Accessibility only helps people with permanent disabilities.”</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It benefits everyone. Think: aging users, situational limitations, temporary injuries.</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6" name="Shape 1526"/>
        <p:cNvGrpSpPr/>
        <p:nvPr/>
      </p:nvGrpSpPr>
      <p:grpSpPr>
        <a:xfrm>
          <a:off x="0" y="0"/>
          <a:ext cx="0" cy="0"/>
          <a:chOff x="0" y="0"/>
          <a:chExt cx="0" cy="0"/>
        </a:xfrm>
      </p:grpSpPr>
      <p:sp>
        <p:nvSpPr>
          <p:cNvPr id="1527" name="Google Shape;1527;p19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4"/>
          <p:cNvSpPr/>
          <p:nvPr/>
        </p:nvSpPr>
        <p:spPr>
          <a:xfrm>
            <a:off x="609600" y="609600"/>
            <a:ext cx="6869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Accessibility in the Acquisition Lifecycle</a:t>
            </a:r>
            <a:endParaRPr b="0" i="0" sz="2250" u="none" cap="none" strike="noStrike">
              <a:solidFill>
                <a:schemeClr val="dk1"/>
              </a:solidFill>
              <a:latin typeface="Calibri"/>
              <a:ea typeface="Calibri"/>
              <a:cs typeface="Calibri"/>
              <a:sym typeface="Calibri"/>
            </a:endParaRPr>
          </a:p>
        </p:txBody>
      </p:sp>
      <p:graphicFrame>
        <p:nvGraphicFramePr>
          <p:cNvPr id="1529" name="Google Shape;1529;p194"/>
          <p:cNvGraphicFramePr/>
          <p:nvPr/>
        </p:nvGraphicFramePr>
        <p:xfrm>
          <a:off x="609588" y="1175400"/>
          <a:ext cx="3000000" cy="3000000"/>
        </p:xfrm>
        <a:graphic>
          <a:graphicData uri="http://schemas.openxmlformats.org/drawingml/2006/table">
            <a:tbl>
              <a:tblPr>
                <a:noFill/>
                <a:tableStyleId>{3A13BF4E-BD67-4E68-B61E-DE1CBFC9A18F}</a:tableStyleId>
              </a:tblPr>
              <a:tblGrid>
                <a:gridCol w="1939125"/>
                <a:gridCol w="5949775"/>
              </a:tblGrid>
              <a:tr h="579050">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Phase</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How to Incorporate Accessibility</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9050">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Market Research</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Consult your accessibility SME. Use the</a:t>
                      </a:r>
                      <a:r>
                        <a:rPr lang="en" sz="1350">
                          <a:solidFill>
                            <a:srgbClr val="1B1B1B"/>
                          </a:solidFill>
                          <a:uFill>
                            <a:noFill/>
                          </a:uFill>
                          <a:latin typeface="Nunito"/>
                          <a:ea typeface="Nunito"/>
                          <a:cs typeface="Nunito"/>
                          <a:sym typeface="Nunito"/>
                          <a:hlinkClick r:id="rId3">
                            <a:extLst>
                              <a:ext uri="{A12FA001-AC4F-418D-AE19-62706E023703}">
                                <ahyp:hlinkClr val="tx"/>
                              </a:ext>
                            </a:extLst>
                          </a:hlinkClick>
                        </a:rPr>
                        <a:t> </a:t>
                      </a:r>
                      <a:r>
                        <a:rPr lang="en" sz="1350" u="sng">
                          <a:solidFill>
                            <a:srgbClr val="1155CC"/>
                          </a:solidFill>
                          <a:latin typeface="Nunito"/>
                          <a:ea typeface="Nunito"/>
                          <a:cs typeface="Nunito"/>
                          <a:sym typeface="Nunito"/>
                          <a:hlinkClick r:id="rId4">
                            <a:extLst>
                              <a:ext uri="{A12FA001-AC4F-418D-AE19-62706E023703}">
                                <ahyp:hlinkClr val="tx"/>
                              </a:ext>
                            </a:extLst>
                          </a:hlinkClick>
                        </a:rPr>
                        <a:t>ART Tool</a:t>
                      </a:r>
                      <a:r>
                        <a:rPr lang="en" sz="1350">
                          <a:solidFill>
                            <a:srgbClr val="1B1B1B"/>
                          </a:solidFill>
                          <a:latin typeface="Nunito"/>
                          <a:ea typeface="Nunito"/>
                          <a:cs typeface="Nunito"/>
                          <a:sym typeface="Nunito"/>
                        </a:rPr>
                        <a:t>.</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9575">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Solicitation</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Include accessibility criteria in evaluation factors. Reference Section 508 and WCAG.</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9050">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Proposal Review</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Evaluate vendors’ testing plans, ACRs, and experience.</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9575">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Post-Award Oversight</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Require validation testing, periodic ACR updates, and inclusive user testing.</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4" name="Shape 1534"/>
        <p:cNvGrpSpPr/>
        <p:nvPr/>
      </p:nvGrpSpPr>
      <p:grpSpPr>
        <a:xfrm>
          <a:off x="0" y="0"/>
          <a:ext cx="0" cy="0"/>
          <a:chOff x="0" y="0"/>
          <a:chExt cx="0" cy="0"/>
        </a:xfrm>
      </p:grpSpPr>
      <p:sp>
        <p:nvSpPr>
          <p:cNvPr id="1535" name="Google Shape;1535;p19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5"/>
          <p:cNvSpPr/>
          <p:nvPr/>
        </p:nvSpPr>
        <p:spPr>
          <a:xfrm>
            <a:off x="609575" y="1404750"/>
            <a:ext cx="7636500" cy="1259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Accessibility isn’t just a compliance checkbox—it’s a core part of inclusive, high-quality digital service delivery. By embedding it throughout the lifecycle and using the right tools and SMEs, you help your agency deliver equitable digital experiences.</a:t>
            </a:r>
            <a:endParaRPr b="0" i="0" sz="1350" u="none" cap="none" strike="noStrike">
              <a:solidFill>
                <a:schemeClr val="dk1"/>
              </a:solidFill>
              <a:latin typeface="Calibri"/>
              <a:ea typeface="Calibri"/>
              <a:cs typeface="Calibri"/>
              <a:sym typeface="Calibri"/>
            </a:endParaRPr>
          </a:p>
        </p:txBody>
      </p:sp>
      <p:sp>
        <p:nvSpPr>
          <p:cNvPr id="1537" name="Google Shape;1537;p195"/>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Final Takeaway</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2" name="Shape 1542"/>
        <p:cNvGrpSpPr/>
        <p:nvPr/>
      </p:nvGrpSpPr>
      <p:grpSpPr>
        <a:xfrm>
          <a:off x="0" y="0"/>
          <a:ext cx="0" cy="0"/>
          <a:chOff x="0" y="0"/>
          <a:chExt cx="0" cy="0"/>
        </a:xfrm>
      </p:grpSpPr>
      <p:sp>
        <p:nvSpPr>
          <p:cNvPr id="1543" name="Google Shape;1543;p196"/>
          <p:cNvSpPr/>
          <p:nvPr/>
        </p:nvSpPr>
        <p:spPr>
          <a:xfrm>
            <a:off x="609600" y="2300288"/>
            <a:ext cx="61722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latin typeface="Calibri"/>
                <a:ea typeface="Calibri"/>
                <a:cs typeface="Calibri"/>
                <a:sym typeface="Calibri"/>
              </a:rPr>
              <a:t>Digital Service Tech Topic: Open Source Software</a:t>
            </a:r>
            <a:endParaRPr i="0" sz="4000" u="none" cap="none" strike="noStrike">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8" name="Shape 1548"/>
        <p:cNvGrpSpPr/>
        <p:nvPr/>
      </p:nvGrpSpPr>
      <p:grpSpPr>
        <a:xfrm>
          <a:off x="0" y="0"/>
          <a:ext cx="0" cy="0"/>
          <a:chOff x="0" y="0"/>
          <a:chExt cx="0" cy="0"/>
        </a:xfrm>
      </p:grpSpPr>
      <p:sp>
        <p:nvSpPr>
          <p:cNvPr id="1549" name="Google Shape;1549;p19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7"/>
          <p:cNvSpPr/>
          <p:nvPr/>
        </p:nvSpPr>
        <p:spPr>
          <a:xfrm>
            <a:off x="609575" y="1404750"/>
            <a:ext cx="7636500" cy="23568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OSS powers most modern government software.</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Enables cost savings, innovation, and transparency.</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Supports vendor independence and long-term maintainability.</a:t>
            </a:r>
            <a:endParaRPr sz="1350">
              <a:latin typeface="Inter"/>
              <a:ea typeface="Inter"/>
              <a:cs typeface="Inter"/>
              <a:sym typeface="Inter"/>
            </a:endParaRPr>
          </a:p>
        </p:txBody>
      </p:sp>
      <p:sp>
        <p:nvSpPr>
          <p:cNvPr id="1551" name="Google Shape;1551;p197"/>
          <p:cNvSpPr/>
          <p:nvPr/>
        </p:nvSpPr>
        <p:spPr>
          <a:xfrm>
            <a:off x="609600" y="609600"/>
            <a:ext cx="7400700" cy="3429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2250"/>
              <a:buFont typeface="Inter"/>
              <a:buNone/>
            </a:pPr>
            <a:r>
              <a:rPr b="1" lang="en" sz="2250">
                <a:solidFill>
                  <a:schemeClr val="dk1"/>
                </a:solidFill>
                <a:latin typeface="Inter"/>
                <a:ea typeface="Inter"/>
                <a:cs typeface="Inter"/>
                <a:sym typeface="Inter"/>
              </a:rPr>
              <a:t>Why OSS Matters in Government</a:t>
            </a:r>
            <a:endParaRPr sz="2250">
              <a:solidFill>
                <a:schemeClr val="dk1"/>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2250"/>
              <a:buFont typeface="Inter"/>
              <a:buNone/>
            </a:pPr>
            <a:r>
              <a:t/>
            </a:r>
            <a:endParaRPr b="1" sz="2250">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6" name="Shape 1556"/>
        <p:cNvGrpSpPr/>
        <p:nvPr/>
      </p:nvGrpSpPr>
      <p:grpSpPr>
        <a:xfrm>
          <a:off x="0" y="0"/>
          <a:ext cx="0" cy="0"/>
          <a:chOff x="0" y="0"/>
          <a:chExt cx="0" cy="0"/>
        </a:xfrm>
      </p:grpSpPr>
      <p:sp>
        <p:nvSpPr>
          <p:cNvPr id="1557" name="Google Shape;1557;p19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8"/>
          <p:cNvSpPr/>
          <p:nvPr/>
        </p:nvSpPr>
        <p:spPr>
          <a:xfrm>
            <a:off x="609575" y="1404750"/>
            <a:ext cx="7636500" cy="33321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OSS is in nearly all modern software.</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Community health = long-term viability.</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Laws like the SHARE IT Act support OSS.</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Agencies should contribute back to OSS.</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OSS reduces cost and increases innovation.</a:t>
            </a:r>
            <a:endParaRPr sz="1350">
              <a:latin typeface="Inter"/>
              <a:ea typeface="Inter"/>
              <a:cs typeface="Inter"/>
              <a:sym typeface="Inter"/>
            </a:endParaRPr>
          </a:p>
        </p:txBody>
      </p:sp>
      <p:sp>
        <p:nvSpPr>
          <p:cNvPr id="1559" name="Google Shape;1559;p198"/>
          <p:cNvSpPr/>
          <p:nvPr/>
        </p:nvSpPr>
        <p:spPr>
          <a:xfrm>
            <a:off x="609600" y="609600"/>
            <a:ext cx="6852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Must-Know Concepts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4" name="Shape 1564"/>
        <p:cNvGrpSpPr/>
        <p:nvPr/>
      </p:nvGrpSpPr>
      <p:grpSpPr>
        <a:xfrm>
          <a:off x="0" y="0"/>
          <a:ext cx="0" cy="0"/>
          <a:chOff x="0" y="0"/>
          <a:chExt cx="0" cy="0"/>
        </a:xfrm>
      </p:grpSpPr>
      <p:sp>
        <p:nvSpPr>
          <p:cNvPr id="1565" name="Google Shape;1565;p19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9"/>
          <p:cNvSpPr/>
          <p:nvPr/>
        </p:nvSpPr>
        <p:spPr>
          <a:xfrm>
            <a:off x="609600" y="609600"/>
            <a:ext cx="7151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Common Misunderstandings</a:t>
            </a:r>
            <a:endParaRPr b="0" i="0" sz="2250" u="none" cap="none" strike="noStrike">
              <a:solidFill>
                <a:schemeClr val="dk1"/>
              </a:solidFill>
              <a:latin typeface="Calibri"/>
              <a:ea typeface="Calibri"/>
              <a:cs typeface="Calibri"/>
              <a:sym typeface="Calibri"/>
            </a:endParaRPr>
          </a:p>
        </p:txBody>
      </p:sp>
      <p:graphicFrame>
        <p:nvGraphicFramePr>
          <p:cNvPr id="1567" name="Google Shape;1567;p199"/>
          <p:cNvGraphicFramePr/>
          <p:nvPr/>
        </p:nvGraphicFramePr>
        <p:xfrm>
          <a:off x="794300" y="1295400"/>
          <a:ext cx="3000000" cy="3000000"/>
        </p:xfrm>
        <a:graphic>
          <a:graphicData uri="http://schemas.openxmlformats.org/drawingml/2006/table">
            <a:tbl>
              <a:tblPr>
                <a:noFill/>
                <a:tableStyleId>{3A13BF4E-BD67-4E68-B61E-DE1CBFC9A18F}</a:tableStyleId>
              </a:tblPr>
              <a:tblGrid>
                <a:gridCol w="2148750"/>
                <a:gridCol w="5427375"/>
              </a:tblGrid>
              <a:tr h="373775">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Myth</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Clarification</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42450">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“Open source is less secure.”</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Security depends on implementation and maintenance. Developing software in the open encourages a better culture of security, quicker identification of vulnerabilities, and a stronger culture of transparency and accountability.</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16125">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“OSS can't be supported by vendors.”</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Many vendors specialize in OSS support, and some of the biggest government projects already depend on it.</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16125">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“If it’s on GitHub, I can use it without review.”</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Licensing and provenance still matter. There are many different licenses on GitHub, not all of which are compatible.</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9800">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“OSS means no maintenance cost.”</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OSS has lifecycle costs too. Any software that isn't maintained is a security risk.</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2" name="Shape 1572"/>
        <p:cNvGrpSpPr/>
        <p:nvPr/>
      </p:nvGrpSpPr>
      <p:grpSpPr>
        <a:xfrm>
          <a:off x="0" y="0"/>
          <a:ext cx="0" cy="0"/>
          <a:chOff x="0" y="0"/>
          <a:chExt cx="0" cy="0"/>
        </a:xfrm>
      </p:grpSpPr>
      <p:sp>
        <p:nvSpPr>
          <p:cNvPr id="1573" name="Google Shape;1573;p20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0"/>
          <p:cNvSpPr/>
          <p:nvPr/>
        </p:nvSpPr>
        <p:spPr>
          <a:xfrm>
            <a:off x="609575" y="1404750"/>
            <a:ext cx="7636500" cy="28344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Reduces vendor lock-in.</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Encourages better vendor service.</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Speeds up bug fixes and security patches.</a:t>
            </a:r>
            <a:endParaRPr sz="1350">
              <a:latin typeface="Inter"/>
              <a:ea typeface="Inter"/>
              <a:cs typeface="Inter"/>
              <a:sym typeface="Inter"/>
            </a:endParaRPr>
          </a:p>
        </p:txBody>
      </p:sp>
      <p:sp>
        <p:nvSpPr>
          <p:cNvPr id="1575" name="Google Shape;1575;p200"/>
          <p:cNvSpPr/>
          <p:nvPr/>
        </p:nvSpPr>
        <p:spPr>
          <a:xfrm>
            <a:off x="609600" y="609600"/>
            <a:ext cx="7089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How OSS Empowers Government</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0" name="Shape 1580"/>
        <p:cNvGrpSpPr/>
        <p:nvPr/>
      </p:nvGrpSpPr>
      <p:grpSpPr>
        <a:xfrm>
          <a:off x="0" y="0"/>
          <a:ext cx="0" cy="0"/>
          <a:chOff x="0" y="0"/>
          <a:chExt cx="0" cy="0"/>
        </a:xfrm>
      </p:grpSpPr>
      <p:sp>
        <p:nvSpPr>
          <p:cNvPr id="1581" name="Google Shape;1581;p20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1"/>
          <p:cNvSpPr/>
          <p:nvPr/>
        </p:nvSpPr>
        <p:spPr>
          <a:xfrm>
            <a:off x="609600" y="609600"/>
            <a:ext cx="71097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OSS in the Acquisition Lifecycle</a:t>
            </a:r>
            <a:endParaRPr b="0" i="0" sz="2250" u="none" cap="none" strike="noStrike">
              <a:solidFill>
                <a:schemeClr val="dk1"/>
              </a:solidFill>
              <a:latin typeface="Calibri"/>
              <a:ea typeface="Calibri"/>
              <a:cs typeface="Calibri"/>
              <a:sym typeface="Calibri"/>
            </a:endParaRPr>
          </a:p>
        </p:txBody>
      </p:sp>
      <p:graphicFrame>
        <p:nvGraphicFramePr>
          <p:cNvPr id="1583" name="Google Shape;1583;p201"/>
          <p:cNvGraphicFramePr/>
          <p:nvPr/>
        </p:nvGraphicFramePr>
        <p:xfrm>
          <a:off x="609600" y="1295425"/>
          <a:ext cx="3000000" cy="3000000"/>
        </p:xfrm>
        <a:graphic>
          <a:graphicData uri="http://schemas.openxmlformats.org/drawingml/2006/table">
            <a:tbl>
              <a:tblPr>
                <a:noFill/>
                <a:tableStyleId>{3A13BF4E-BD67-4E68-B61E-DE1CBFC9A18F}</a:tableStyleId>
              </a:tblPr>
              <a:tblGrid>
                <a:gridCol w="1463975"/>
                <a:gridCol w="6338325"/>
              </a:tblGrid>
              <a:tr h="460225">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Phase</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50">
                          <a:solidFill>
                            <a:srgbClr val="1B1B1B"/>
                          </a:solidFill>
                          <a:latin typeface="Nunito"/>
                          <a:ea typeface="Nunito"/>
                          <a:cs typeface="Nunito"/>
                          <a:sym typeface="Nunito"/>
                        </a:rPr>
                        <a:t>Procurement Considerations</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0375">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Market Research</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Explore OSS solutions and evaluate community health/licensing.</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0375">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RFI/RFP</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Avoid over-prescription. Allow OSS solutions where viable. Include evaluation criteria for OSS viability.</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0375">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Source Selection</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Assess support model, license compatibility, and ability to contribute improvements.</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0375">
                <a:tc>
                  <a:txBody>
                    <a:bodyPr/>
                    <a:lstStyle/>
                    <a:p>
                      <a:pPr indent="0" lvl="0" marL="0" rtl="0" algn="l">
                        <a:lnSpc>
                          <a:spcPct val="115000"/>
                        </a:lnSpc>
                        <a:spcBef>
                          <a:spcPts val="0"/>
                        </a:spcBef>
                        <a:spcAft>
                          <a:spcPts val="0"/>
                        </a:spcAft>
                        <a:buNone/>
                      </a:pPr>
                      <a:r>
                        <a:rPr b="1" lang="en" sz="1350">
                          <a:solidFill>
                            <a:srgbClr val="1B1B1B"/>
                          </a:solidFill>
                          <a:latin typeface="Nunito"/>
                          <a:ea typeface="Nunito"/>
                          <a:cs typeface="Nunito"/>
                          <a:sym typeface="Nunito"/>
                        </a:rPr>
                        <a:t>Post-Award</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50">
                          <a:solidFill>
                            <a:srgbClr val="1B1B1B"/>
                          </a:solidFill>
                          <a:latin typeface="Nunito"/>
                          <a:ea typeface="Nunito"/>
                          <a:cs typeface="Nunito"/>
                          <a:sym typeface="Nunito"/>
                        </a:rPr>
                        <a:t>Track maintenance and compliance. Consider OSS contributions through the vendor.</a:t>
                      </a:r>
                      <a:endParaRPr sz="1350">
                        <a:solidFill>
                          <a:srgbClr val="1B1B1B"/>
                        </a:solidFill>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8" name="Shape 1588"/>
        <p:cNvGrpSpPr/>
        <p:nvPr/>
      </p:nvGrpSpPr>
      <p:grpSpPr>
        <a:xfrm>
          <a:off x="0" y="0"/>
          <a:ext cx="0" cy="0"/>
          <a:chOff x="0" y="0"/>
          <a:chExt cx="0" cy="0"/>
        </a:xfrm>
      </p:grpSpPr>
      <p:sp>
        <p:nvSpPr>
          <p:cNvPr id="1589" name="Google Shape;1589;p20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2"/>
          <p:cNvSpPr/>
          <p:nvPr/>
        </p:nvSpPr>
        <p:spPr>
          <a:xfrm>
            <a:off x="609575" y="1404750"/>
            <a:ext cx="7636500" cy="33738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FAR: OSS qualifies as COTS.</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OMB M-16-21: Federal Source Code Policy</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SHARE IT Act: Promotes source code reuse</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Resources: </a:t>
            </a:r>
            <a:endParaRPr sz="1350">
              <a:latin typeface="Inter"/>
              <a:ea typeface="Inter"/>
              <a:cs typeface="Inter"/>
              <a:sym typeface="Inter"/>
            </a:endParaRPr>
          </a:p>
          <a:p>
            <a:pPr indent="-314325" lvl="1" marL="914400" marR="0" rtl="0" algn="l">
              <a:lnSpc>
                <a:spcPct val="136000"/>
              </a:lnSpc>
              <a:spcBef>
                <a:spcPts val="0"/>
              </a:spcBef>
              <a:spcAft>
                <a:spcPts val="0"/>
              </a:spcAft>
              <a:buSzPts val="1350"/>
              <a:buFont typeface="Inter"/>
              <a:buChar char="○"/>
            </a:pPr>
            <a:r>
              <a:rPr lang="en" sz="1350">
                <a:latin typeface="Inter"/>
                <a:ea typeface="Inter"/>
                <a:cs typeface="Inter"/>
                <a:sym typeface="Inter"/>
              </a:rPr>
              <a:t>opensource.org</a:t>
            </a:r>
            <a:endParaRPr sz="1350">
              <a:latin typeface="Inter"/>
              <a:ea typeface="Inter"/>
              <a:cs typeface="Inter"/>
              <a:sym typeface="Inter"/>
            </a:endParaRPr>
          </a:p>
          <a:p>
            <a:pPr indent="-314325" lvl="1" marL="914400" marR="0" rtl="0" algn="l">
              <a:lnSpc>
                <a:spcPct val="136000"/>
              </a:lnSpc>
              <a:spcBef>
                <a:spcPts val="0"/>
              </a:spcBef>
              <a:spcAft>
                <a:spcPts val="0"/>
              </a:spcAft>
              <a:buSzPts val="1350"/>
              <a:buFont typeface="Inter"/>
              <a:buChar char="○"/>
            </a:pPr>
            <a:r>
              <a:rPr lang="en" sz="1350">
                <a:latin typeface="Inter"/>
                <a:ea typeface="Inter"/>
                <a:cs typeface="Inter"/>
                <a:sym typeface="Inter"/>
              </a:rPr>
              <a:t>Digital Public Goods Registry</a:t>
            </a:r>
            <a:endParaRPr sz="1350">
              <a:latin typeface="Inter"/>
              <a:ea typeface="Inter"/>
              <a:cs typeface="Inter"/>
              <a:sym typeface="Inter"/>
            </a:endParaRPr>
          </a:p>
          <a:p>
            <a:pPr indent="-314325" lvl="1" marL="914400" marR="0" rtl="0" algn="l">
              <a:lnSpc>
                <a:spcPct val="136000"/>
              </a:lnSpc>
              <a:spcBef>
                <a:spcPts val="0"/>
              </a:spcBef>
              <a:spcAft>
                <a:spcPts val="0"/>
              </a:spcAft>
              <a:buSzPts val="1350"/>
              <a:buFont typeface="Inter"/>
              <a:buChar char="○"/>
            </a:pPr>
            <a:r>
              <a:rPr lang="en" sz="1350">
                <a:latin typeface="Inter"/>
                <a:ea typeface="Inter"/>
                <a:cs typeface="Inter"/>
                <a:sym typeface="Inter"/>
              </a:rPr>
              <a:t>CHAOSS Community</a:t>
            </a:r>
            <a:endParaRPr sz="1350">
              <a:latin typeface="Inter"/>
              <a:ea typeface="Inter"/>
              <a:cs typeface="Inter"/>
              <a:sym typeface="Inter"/>
            </a:endParaRPr>
          </a:p>
        </p:txBody>
      </p:sp>
      <p:sp>
        <p:nvSpPr>
          <p:cNvPr id="1591" name="Google Shape;1591;p202"/>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Laws, Policies, and Tools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0" name="Shape 570"/>
        <p:cNvGrpSpPr/>
        <p:nvPr/>
      </p:nvGrpSpPr>
      <p:grpSpPr>
        <a:xfrm>
          <a:off x="0" y="0"/>
          <a:ext cx="0" cy="0"/>
          <a:chOff x="0" y="0"/>
          <a:chExt cx="0" cy="0"/>
        </a:xfrm>
      </p:grpSpPr>
      <p:sp>
        <p:nvSpPr>
          <p:cNvPr id="571" name="Google Shape;571;p7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609575" y="1404750"/>
            <a:ext cx="7636500" cy="11670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3">
                  <a:extLst>
                    <a:ext uri="{A12FA001-AC4F-418D-AE19-62706E023703}">
                      <ahyp:hlinkClr val="tx"/>
                    </a:ext>
                  </a:extLst>
                </a:hlinkClick>
              </a:rPr>
              <a:t>IRS</a:t>
            </a:r>
            <a:endParaRPr sz="1350" u="sng">
              <a:solidFill>
                <a:srgbClr val="0969DA"/>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4">
                  <a:extLst>
                    <a:ext uri="{A12FA001-AC4F-418D-AE19-62706E023703}">
                      <ahyp:hlinkClr val="tx"/>
                    </a:ext>
                  </a:extLst>
                </a:hlinkClick>
              </a:rPr>
              <a:t>USA Jobs</a:t>
            </a:r>
            <a:endParaRPr sz="1350" u="sng">
              <a:solidFill>
                <a:srgbClr val="0969DA"/>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5">
                  <a:extLst>
                    <a:ext uri="{A12FA001-AC4F-418D-AE19-62706E023703}">
                      <ahyp:hlinkClr val="tx"/>
                    </a:ext>
                  </a:extLst>
                </a:hlinkClick>
              </a:rPr>
              <a:t>Maryland Department of Transportation</a:t>
            </a:r>
            <a:endParaRPr sz="1350" u="sng">
              <a:solidFill>
                <a:srgbClr val="0969DA"/>
              </a:solidFill>
              <a:highlight>
                <a:srgbClr val="FFFFFF"/>
              </a:highlight>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573" name="Google Shape;573;p77"/>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Local, State, Federal Examples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6" name="Shape 1596"/>
        <p:cNvGrpSpPr/>
        <p:nvPr/>
      </p:nvGrpSpPr>
      <p:grpSpPr>
        <a:xfrm>
          <a:off x="0" y="0"/>
          <a:ext cx="0" cy="0"/>
          <a:chOff x="0" y="0"/>
          <a:chExt cx="0" cy="0"/>
        </a:xfrm>
      </p:grpSpPr>
      <p:sp>
        <p:nvSpPr>
          <p:cNvPr id="1597" name="Google Shape;1597;p20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3"/>
          <p:cNvSpPr/>
          <p:nvPr/>
        </p:nvSpPr>
        <p:spPr>
          <a:xfrm>
            <a:off x="609575" y="1404750"/>
            <a:ext cx="7636500" cy="15279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Open source software isn’t “free” as in without cost—it’s open, reusable, and adaptable. When acquired and managed wisely, OSS strengthens your agency’s technical independence and transparency while supporting innovation.</a:t>
            </a:r>
            <a:endParaRPr b="0" i="0" sz="1350" u="none" cap="none" strike="noStrike">
              <a:solidFill>
                <a:schemeClr val="dk1"/>
              </a:solidFill>
              <a:latin typeface="Calibri"/>
              <a:ea typeface="Calibri"/>
              <a:cs typeface="Calibri"/>
              <a:sym typeface="Calibri"/>
            </a:endParaRPr>
          </a:p>
        </p:txBody>
      </p:sp>
      <p:sp>
        <p:nvSpPr>
          <p:cNvPr id="1599" name="Google Shape;1599;p203"/>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Final Takeaway</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8" name="Shape 578"/>
        <p:cNvGrpSpPr/>
        <p:nvPr/>
      </p:nvGrpSpPr>
      <p:grpSpPr>
        <a:xfrm>
          <a:off x="0" y="0"/>
          <a:ext cx="0" cy="0"/>
          <a:chOff x="0" y="0"/>
          <a:chExt cx="0" cy="0"/>
        </a:xfrm>
      </p:grpSpPr>
      <p:sp>
        <p:nvSpPr>
          <p:cNvPr id="579" name="Google Shape;579;p7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8"/>
          <p:cNvSpPr/>
          <p:nvPr/>
        </p:nvSpPr>
        <p:spPr>
          <a:xfrm>
            <a:off x="609575" y="1404750"/>
            <a:ext cx="7636500" cy="1167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800"/>
              </a:spcBef>
              <a:spcAft>
                <a:spcPts val="0"/>
              </a:spcAft>
              <a:buNone/>
            </a:pPr>
            <a:r>
              <a:rPr lang="en" sz="1800">
                <a:solidFill>
                  <a:schemeClr val="dk1"/>
                </a:solidFill>
                <a:latin typeface="Inter"/>
                <a:ea typeface="Inter"/>
                <a:cs typeface="Inter"/>
                <a:sym typeface="Inter"/>
              </a:rPr>
              <a:t>What digital services have you used?</a:t>
            </a:r>
            <a:endParaRPr sz="1800">
              <a:latin typeface="Inter"/>
              <a:ea typeface="Inter"/>
              <a:cs typeface="Inter"/>
              <a:sym typeface="Inter"/>
            </a:endParaRPr>
          </a:p>
        </p:txBody>
      </p:sp>
      <p:sp>
        <p:nvSpPr>
          <p:cNvPr id="581" name="Google Shape;581;p78"/>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Discussion</a:t>
            </a:r>
            <a:endParaRPr b="0" i="0" sz="2250" u="none" cap="none" strike="noStrike">
              <a:solidFill>
                <a:schemeClr val="dk1"/>
              </a:solidFill>
              <a:latin typeface="Calibri"/>
              <a:ea typeface="Calibri"/>
              <a:cs typeface="Calibri"/>
              <a:sym typeface="Calibri"/>
            </a:endParaRPr>
          </a:p>
        </p:txBody>
      </p:sp>
      <p:pic>
        <p:nvPicPr>
          <p:cNvPr id="582" name="Google Shape;582;p78"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7" name="Shape 587"/>
        <p:cNvGrpSpPr/>
        <p:nvPr/>
      </p:nvGrpSpPr>
      <p:grpSpPr>
        <a:xfrm>
          <a:off x="0" y="0"/>
          <a:ext cx="0" cy="0"/>
          <a:chOff x="0" y="0"/>
          <a:chExt cx="0" cy="0"/>
        </a:xfrm>
      </p:grpSpPr>
      <p:sp>
        <p:nvSpPr>
          <p:cNvPr id="588" name="Google Shape;588;p79"/>
          <p:cNvSpPr/>
          <p:nvPr/>
        </p:nvSpPr>
        <p:spPr>
          <a:xfrm>
            <a:off x="609600" y="2300300"/>
            <a:ext cx="70920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solidFill>
                  <a:schemeClr val="dk1"/>
                </a:solidFill>
                <a:latin typeface="Calibri"/>
                <a:ea typeface="Calibri"/>
                <a:cs typeface="Calibri"/>
                <a:sym typeface="Calibri"/>
              </a:rPr>
              <a:t>Who’s Who: A Starting List</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sp>
        <p:nvSpPr>
          <p:cNvPr id="594" name="Google Shape;594;p8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0"/>
          <p:cNvSpPr/>
          <p:nvPr/>
        </p:nvSpPr>
        <p:spPr>
          <a:xfrm>
            <a:off x="609600" y="1295400"/>
            <a:ext cx="7636500" cy="26181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Government entities (e.g., GSA, USDS, CMS DS, CDAO)</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Non-government partners (Code for America, USDR)</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Thought leaders (Pahlka, Meyer, Walker, etc.)</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
        <p:nvSpPr>
          <p:cNvPr id="596" name="Google Shape;596;p80"/>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Who’s Who in Digital Services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1" name="Shape 601"/>
        <p:cNvGrpSpPr/>
        <p:nvPr/>
      </p:nvGrpSpPr>
      <p:grpSpPr>
        <a:xfrm>
          <a:off x="0" y="0"/>
          <a:ext cx="0" cy="0"/>
          <a:chOff x="0" y="0"/>
          <a:chExt cx="0" cy="0"/>
        </a:xfrm>
      </p:grpSpPr>
      <p:sp>
        <p:nvSpPr>
          <p:cNvPr id="602" name="Google Shape;602;p8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609600" y="1295400"/>
            <a:ext cx="4494900" cy="26181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SzPts val="1350"/>
              <a:buFont typeface="Inter"/>
              <a:buChar char="●"/>
            </a:pPr>
            <a:r>
              <a:rPr lang="en" sz="1200">
                <a:solidFill>
                  <a:schemeClr val="dk1"/>
                </a:solidFill>
                <a:latin typeface="Proxima Nova"/>
                <a:ea typeface="Proxima Nova"/>
                <a:cs typeface="Proxima Nova"/>
                <a:sym typeface="Proxima Nova"/>
              </a:rPr>
              <a:t>What challenges is Casey already facing that reflect the realities of digital acquisition? </a:t>
            </a:r>
            <a:endParaRPr sz="1200">
              <a:solidFill>
                <a:schemeClr val="dk1"/>
              </a:solidFill>
              <a:latin typeface="Proxima Nova"/>
              <a:ea typeface="Proxima Nova"/>
              <a:cs typeface="Proxima Nova"/>
              <a:sym typeface="Proxima Nova"/>
            </a:endParaRPr>
          </a:p>
          <a:p>
            <a:pPr indent="-314325" lvl="0" marL="457200" rtl="0" algn="l">
              <a:lnSpc>
                <a:spcPct val="115000"/>
              </a:lnSpc>
              <a:spcBef>
                <a:spcPts val="0"/>
              </a:spcBef>
              <a:spcAft>
                <a:spcPts val="0"/>
              </a:spcAft>
              <a:buSzPts val="1350"/>
              <a:buFont typeface="Inter"/>
              <a:buChar char="●"/>
            </a:pPr>
            <a:r>
              <a:rPr lang="en" sz="1200">
                <a:solidFill>
                  <a:schemeClr val="dk1"/>
                </a:solidFill>
                <a:latin typeface="Proxima Nova"/>
                <a:ea typeface="Proxima Nova"/>
                <a:cs typeface="Proxima Nova"/>
                <a:sym typeface="Proxima Nova"/>
              </a:rPr>
              <a:t>What digital delivery challenges might Casey face based on what we know so far? </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604" name="Google Shape;604;p81"/>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Case Study Activity: </a:t>
            </a:r>
            <a:endParaRPr b="1" sz="2250">
              <a:latin typeface="Inter"/>
              <a:ea typeface="Inter"/>
              <a:cs typeface="Inter"/>
              <a:sym typeface="Inter"/>
            </a:endParaRPr>
          </a:p>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Introducing Casey and the CRM Project</a:t>
            </a:r>
            <a:endParaRPr b="0" i="0" sz="2250" u="none" cap="none" strike="noStrike">
              <a:solidFill>
                <a:schemeClr val="dk1"/>
              </a:solidFill>
              <a:latin typeface="Calibri"/>
              <a:ea typeface="Calibri"/>
              <a:cs typeface="Calibri"/>
              <a:sym typeface="Calibri"/>
            </a:endParaRPr>
          </a:p>
        </p:txBody>
      </p:sp>
      <p:pic>
        <p:nvPicPr>
          <p:cNvPr id="605" name="Google Shape;605;p81" title="noun-2742823.png"/>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2"/>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Service Methods, Roles, and Sources of Supply</a:t>
            </a:r>
            <a:endParaRPr/>
          </a:p>
        </p:txBody>
      </p:sp>
      <p:sp>
        <p:nvSpPr>
          <p:cNvPr id="611" name="Google Shape;611;p82"/>
          <p:cNvSpPr txBox="1"/>
          <p:nvPr>
            <p:ph idx="2" type="title"/>
          </p:nvPr>
        </p:nvSpPr>
        <p:spPr>
          <a:xfrm>
            <a:off x="2899200" y="1194450"/>
            <a:ext cx="33456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Sprint  2</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2" name="Shape 472"/>
        <p:cNvGrpSpPr/>
        <p:nvPr/>
      </p:nvGrpSpPr>
      <p:grpSpPr>
        <a:xfrm>
          <a:off x="0" y="0"/>
          <a:ext cx="0" cy="0"/>
          <a:chOff x="0" y="0"/>
          <a:chExt cx="0" cy="0"/>
        </a:xfrm>
      </p:grpSpPr>
      <p:sp>
        <p:nvSpPr>
          <p:cNvPr id="473" name="Google Shape;473;p65"/>
          <p:cNvSpPr/>
          <p:nvPr/>
        </p:nvSpPr>
        <p:spPr>
          <a:xfrm>
            <a:off x="4610100" y="1300163"/>
            <a:ext cx="32385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5"/>
          <p:cNvSpPr/>
          <p:nvPr/>
        </p:nvSpPr>
        <p:spPr>
          <a:xfrm>
            <a:off x="4610100" y="2262188"/>
            <a:ext cx="32385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5"/>
          <p:cNvSpPr/>
          <p:nvPr/>
        </p:nvSpPr>
        <p:spPr>
          <a:xfrm>
            <a:off x="4610100" y="3224213"/>
            <a:ext cx="32385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5"/>
          <p:cNvSpPr/>
          <p:nvPr/>
        </p:nvSpPr>
        <p:spPr>
          <a:xfrm>
            <a:off x="609600" y="2276426"/>
            <a:ext cx="3124200" cy="2763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1800"/>
              <a:buFont typeface="Inter"/>
              <a:buNone/>
            </a:pPr>
            <a:r>
              <a:rPr b="1" lang="en" sz="1800">
                <a:latin typeface="Inter"/>
                <a:ea typeface="Inter"/>
                <a:cs typeface="Inter"/>
                <a:sym typeface="Inter"/>
              </a:rPr>
              <a:t>Module 1 Performance Outcome</a:t>
            </a:r>
            <a:endParaRPr b="0" i="0" sz="1800" u="none" cap="none" strike="noStrike">
              <a:solidFill>
                <a:schemeClr val="dk1"/>
              </a:solidFill>
              <a:latin typeface="Calibri"/>
              <a:ea typeface="Calibri"/>
              <a:cs typeface="Calibri"/>
              <a:sym typeface="Calibri"/>
            </a:endParaRPr>
          </a:p>
        </p:txBody>
      </p:sp>
      <p:sp>
        <p:nvSpPr>
          <p:cNvPr id="477" name="Google Shape;477;p65"/>
          <p:cNvSpPr/>
          <p:nvPr/>
        </p:nvSpPr>
        <p:spPr>
          <a:xfrm>
            <a:off x="4610100" y="1605026"/>
            <a:ext cx="3695700" cy="1619100"/>
          </a:xfrm>
          <a:prstGeom prst="rect">
            <a:avLst/>
          </a:prstGeom>
          <a:noFill/>
          <a:ln>
            <a:noFill/>
          </a:ln>
        </p:spPr>
        <p:txBody>
          <a:bodyPr anchorCtr="0" anchor="ctr" bIns="45700" lIns="91425" spcFirstLastPara="1" rIns="91425" wrap="square" tIns="45700">
            <a:noAutofit/>
          </a:bodyPr>
          <a:lstStyle/>
          <a:p>
            <a:pPr indent="0" lvl="0" marL="0" marR="0" rtl="0" algn="l">
              <a:lnSpc>
                <a:spcPct val="134000"/>
              </a:lnSpc>
              <a:spcBef>
                <a:spcPts val="0"/>
              </a:spcBef>
              <a:spcAft>
                <a:spcPts val="0"/>
              </a:spcAft>
              <a:buClr>
                <a:srgbClr val="000000"/>
              </a:buClr>
              <a:buSzPts val="900"/>
              <a:buFont typeface="Inter"/>
              <a:buNone/>
            </a:pPr>
            <a:r>
              <a:rPr lang="en" sz="1350">
                <a:latin typeface="Inter"/>
                <a:ea typeface="Inter"/>
                <a:cs typeface="Inter"/>
                <a:sym typeface="Inter"/>
              </a:rPr>
              <a:t>Describe digital services in the 21st century, including what they are, who provides them, how they are delivered, and why they are important.</a:t>
            </a:r>
            <a:endParaRPr sz="1350">
              <a:latin typeface="Inter"/>
              <a:ea typeface="Inter"/>
              <a:cs typeface="Inter"/>
              <a:sym typeface="Inter"/>
            </a:endParaRPr>
          </a:p>
          <a:p>
            <a:pPr indent="0" lvl="0" marL="0" marR="0" rtl="0" algn="l">
              <a:lnSpc>
                <a:spcPct val="134000"/>
              </a:lnSpc>
              <a:spcBef>
                <a:spcPts val="0"/>
              </a:spcBef>
              <a:spcAft>
                <a:spcPts val="0"/>
              </a:spcAft>
              <a:buClr>
                <a:srgbClr val="000000"/>
              </a:buClr>
              <a:buSzPts val="900"/>
              <a:buFont typeface="Inter"/>
              <a:buNone/>
            </a:pPr>
            <a:r>
              <a:t/>
            </a:r>
            <a:endParaRPr sz="9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6" name="Shape 616"/>
        <p:cNvGrpSpPr/>
        <p:nvPr/>
      </p:nvGrpSpPr>
      <p:grpSpPr>
        <a:xfrm>
          <a:off x="0" y="0"/>
          <a:ext cx="0" cy="0"/>
          <a:chOff x="0" y="0"/>
          <a:chExt cx="0" cy="0"/>
        </a:xfrm>
      </p:grpSpPr>
      <p:sp>
        <p:nvSpPr>
          <p:cNvPr id="617" name="Google Shape;617;p83"/>
          <p:cNvSpPr/>
          <p:nvPr/>
        </p:nvSpPr>
        <p:spPr>
          <a:xfrm>
            <a:off x="609600" y="2300288"/>
            <a:ext cx="61722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solidFill>
                  <a:schemeClr val="dk1"/>
                </a:solidFill>
                <a:latin typeface="Calibri"/>
                <a:ea typeface="Calibri"/>
                <a:cs typeface="Calibri"/>
                <a:sym typeface="Calibri"/>
              </a:rPr>
              <a:t>Digital Services – The How</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2" name="Shape 622"/>
        <p:cNvGrpSpPr/>
        <p:nvPr/>
      </p:nvGrpSpPr>
      <p:grpSpPr>
        <a:xfrm>
          <a:off x="0" y="0"/>
          <a:ext cx="0" cy="0"/>
          <a:chOff x="0" y="0"/>
          <a:chExt cx="0" cy="0"/>
        </a:xfrm>
      </p:grpSpPr>
      <p:sp>
        <p:nvSpPr>
          <p:cNvPr id="623" name="Google Shape;623;p84"/>
          <p:cNvSpPr/>
          <p:nvPr/>
        </p:nvSpPr>
        <p:spPr>
          <a:xfrm>
            <a:off x="609600" y="2300300"/>
            <a:ext cx="69645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solidFill>
                  <a:schemeClr val="dk1"/>
                </a:solidFill>
                <a:latin typeface="Calibri"/>
                <a:ea typeface="Calibri"/>
                <a:cs typeface="Calibri"/>
                <a:sym typeface="Calibri"/>
              </a:rPr>
              <a:t>Learn about your user’s needs</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8" name="Shape 628"/>
        <p:cNvGrpSpPr/>
        <p:nvPr/>
      </p:nvGrpSpPr>
      <p:grpSpPr>
        <a:xfrm>
          <a:off x="0" y="0"/>
          <a:ext cx="0" cy="0"/>
          <a:chOff x="0" y="0"/>
          <a:chExt cx="0" cy="0"/>
        </a:xfrm>
      </p:grpSpPr>
      <p:sp>
        <p:nvSpPr>
          <p:cNvPr id="629" name="Google Shape;629;p8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5"/>
          <p:cNvSpPr/>
          <p:nvPr/>
        </p:nvSpPr>
        <p:spPr>
          <a:xfrm>
            <a:off x="609575" y="1218200"/>
            <a:ext cx="7636500" cy="2737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 sz="1350">
                <a:solidFill>
                  <a:srgbClr val="1B1B1B"/>
                </a:solidFill>
                <a:latin typeface="Inter"/>
                <a:ea typeface="Inter"/>
                <a:cs typeface="Inter"/>
                <a:sym typeface="Inter"/>
              </a:rPr>
              <a:t>Why This Matters</a:t>
            </a:r>
            <a:endParaRPr b="1" sz="1350">
              <a:solidFill>
                <a:srgbClr val="1B1B1B"/>
              </a:solidFill>
              <a:latin typeface="Inter"/>
              <a:ea typeface="Inter"/>
              <a:cs typeface="Inter"/>
              <a:sym typeface="Inter"/>
            </a:endParaRPr>
          </a:p>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Pace of digital change</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Pressure to deliver better services, faster</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04800" lvl="0" marL="457200" rtl="0" algn="l">
              <a:lnSpc>
                <a:spcPct val="115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Government must work smarter, not just harder</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
        <p:nvSpPr>
          <p:cNvPr id="631" name="Google Shape;631;p85"/>
          <p:cNvSpPr/>
          <p:nvPr/>
        </p:nvSpPr>
        <p:spPr>
          <a:xfrm>
            <a:off x="609600" y="609600"/>
            <a:ext cx="7636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Developing with the End User in Mind</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6" name="Shape 636"/>
        <p:cNvGrpSpPr/>
        <p:nvPr/>
      </p:nvGrpSpPr>
      <p:grpSpPr>
        <a:xfrm>
          <a:off x="0" y="0"/>
          <a:ext cx="0" cy="0"/>
          <a:chOff x="0" y="0"/>
          <a:chExt cx="0" cy="0"/>
        </a:xfrm>
      </p:grpSpPr>
      <p:sp>
        <p:nvSpPr>
          <p:cNvPr id="637" name="Google Shape;637;p8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6"/>
          <p:cNvSpPr/>
          <p:nvPr/>
        </p:nvSpPr>
        <p:spPr>
          <a:xfrm>
            <a:off x="609600" y="1188125"/>
            <a:ext cx="7636500" cy="18951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Nunito"/>
              <a:buChar char="●"/>
            </a:pPr>
            <a:r>
              <a:rPr i="1" lang="en" sz="1350">
                <a:solidFill>
                  <a:srgbClr val="1B1B1B"/>
                </a:solidFill>
                <a:latin typeface="Nunito"/>
                <a:ea typeface="Nunito"/>
                <a:cs typeface="Nunito"/>
                <a:sym typeface="Nunito"/>
              </a:rPr>
              <a:t>“Understand what people need”</a:t>
            </a:r>
            <a:r>
              <a:rPr lang="en" sz="1350">
                <a:solidFill>
                  <a:srgbClr val="1B1B1B"/>
                </a:solidFill>
                <a:latin typeface="Nunito"/>
                <a:ea typeface="Nunito"/>
                <a:cs typeface="Nunito"/>
                <a:sym typeface="Nunito"/>
              </a:rPr>
              <a:t> – Play 1, USDS Playbook</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No matter the agency or service, users come first</a:t>
            </a:r>
            <a:endParaRPr sz="1350">
              <a:solidFill>
                <a:srgbClr val="1B1B1B"/>
              </a:solidFill>
              <a:latin typeface="Nunito"/>
              <a:ea typeface="Nunito"/>
              <a:cs typeface="Nunito"/>
              <a:sym typeface="Nunito"/>
            </a:endParaRPr>
          </a:p>
        </p:txBody>
      </p:sp>
      <p:sp>
        <p:nvSpPr>
          <p:cNvPr id="639" name="Google Shape;639;p86"/>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Start with the End User</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4" name="Shape 644"/>
        <p:cNvGrpSpPr/>
        <p:nvPr/>
      </p:nvGrpSpPr>
      <p:grpSpPr>
        <a:xfrm>
          <a:off x="0" y="0"/>
          <a:ext cx="0" cy="0"/>
          <a:chOff x="0" y="0"/>
          <a:chExt cx="0" cy="0"/>
        </a:xfrm>
      </p:grpSpPr>
      <p:sp>
        <p:nvSpPr>
          <p:cNvPr id="645" name="Google Shape;645;p8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Discussion</a:t>
            </a:r>
            <a:endParaRPr b="0" i="0" sz="2250" u="none" cap="none" strike="noStrike">
              <a:solidFill>
                <a:schemeClr val="dk1"/>
              </a:solidFill>
              <a:latin typeface="Calibri"/>
              <a:ea typeface="Calibri"/>
              <a:cs typeface="Calibri"/>
              <a:sym typeface="Calibri"/>
            </a:endParaRPr>
          </a:p>
        </p:txBody>
      </p:sp>
      <p:sp>
        <p:nvSpPr>
          <p:cNvPr id="647" name="Google Shape;647;p87"/>
          <p:cNvSpPr txBox="1"/>
          <p:nvPr/>
        </p:nvSpPr>
        <p:spPr>
          <a:xfrm>
            <a:off x="782050" y="1516225"/>
            <a:ext cx="4620900" cy="3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sz="1350">
              <a:solidFill>
                <a:srgbClr val="1F2328"/>
              </a:solidFill>
              <a:highlight>
                <a:srgbClr val="FFFFFF"/>
              </a:highlight>
              <a:latin typeface="Inter"/>
              <a:ea typeface="Inter"/>
              <a:cs typeface="Inter"/>
              <a:sym typeface="Inter"/>
            </a:endParaRPr>
          </a:p>
          <a:p>
            <a:pPr indent="0" lvl="0" marL="457200" rtl="0" algn="l">
              <a:lnSpc>
                <a:spcPct val="115000"/>
              </a:lnSpc>
              <a:spcBef>
                <a:spcPts val="1200"/>
              </a:spcBef>
              <a:spcAft>
                <a:spcPts val="0"/>
              </a:spcAft>
              <a:buNone/>
            </a:pPr>
            <a:r>
              <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120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sz="1350">
              <a:solidFill>
                <a:srgbClr val="1F2328"/>
              </a:solidFill>
              <a:highlight>
                <a:srgbClr val="FFFFFF"/>
              </a:highlight>
              <a:latin typeface="Inter"/>
              <a:ea typeface="Inter"/>
              <a:cs typeface="Inter"/>
              <a:sym typeface="Inter"/>
            </a:endParaRPr>
          </a:p>
          <a:p>
            <a:pPr indent="0" lvl="0" marL="0" rtl="0" algn="l">
              <a:spcBef>
                <a:spcPts val="1200"/>
              </a:spcBef>
              <a:spcAft>
                <a:spcPts val="0"/>
              </a:spcAft>
              <a:buNone/>
            </a:pPr>
            <a:r>
              <a:t/>
            </a:r>
            <a:endParaRPr/>
          </a:p>
        </p:txBody>
      </p:sp>
      <p:pic>
        <p:nvPicPr>
          <p:cNvPr id="648" name="Google Shape;648;p87"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3" name="Shape 653"/>
        <p:cNvGrpSpPr/>
        <p:nvPr/>
      </p:nvGrpSpPr>
      <p:grpSpPr>
        <a:xfrm>
          <a:off x="0" y="0"/>
          <a:ext cx="0" cy="0"/>
          <a:chOff x="0" y="0"/>
          <a:chExt cx="0" cy="0"/>
        </a:xfrm>
      </p:grpSpPr>
      <p:sp>
        <p:nvSpPr>
          <p:cNvPr id="654" name="Google Shape;654;p8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8"/>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The UX Designer Paradox</a:t>
            </a:r>
            <a:endParaRPr b="0" i="0" sz="2250" u="none" cap="none" strike="noStrike">
              <a:solidFill>
                <a:schemeClr val="dk1"/>
              </a:solidFill>
              <a:latin typeface="Calibri"/>
              <a:ea typeface="Calibri"/>
              <a:cs typeface="Calibri"/>
              <a:sym typeface="Calibri"/>
            </a:endParaRPr>
          </a:p>
        </p:txBody>
      </p:sp>
      <p:pic>
        <p:nvPicPr>
          <p:cNvPr id="656" name="Google Shape;656;p88"/>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89"/>
          <p:cNvSpPr/>
          <p:nvPr/>
        </p:nvSpPr>
        <p:spPr>
          <a:xfrm>
            <a:off x="3352800" y="139950"/>
            <a:ext cx="2438400" cy="2153400"/>
          </a:xfrm>
          <a:prstGeom prst="roundRect">
            <a:avLst>
              <a:gd fmla="val 6000" name="adj"/>
            </a:avLst>
          </a:prstGeom>
          <a:solidFill>
            <a:srgbClr val="CFCFCF"/>
          </a:solidFill>
          <a:ln>
            <a:noFill/>
          </a:ln>
        </p:spPr>
        <p:txBody>
          <a:bodyPr anchorCtr="0" anchor="ctr" bIns="91425" lIns="91425" spcFirstLastPara="1" rIns="91425" wrap="square" tIns="91425">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Talk to real users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Use interviews, surveys, observation</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Don’t rely on assumptions</a:t>
            </a:r>
            <a:endParaRPr sz="1350">
              <a:latin typeface="Inter"/>
              <a:ea typeface="Inter"/>
              <a:cs typeface="Inter"/>
              <a:sym typeface="Inter"/>
            </a:endParaRPr>
          </a:p>
        </p:txBody>
      </p:sp>
      <p:sp>
        <p:nvSpPr>
          <p:cNvPr id="663" name="Google Shape;663;p89"/>
          <p:cNvSpPr/>
          <p:nvPr/>
        </p:nvSpPr>
        <p:spPr>
          <a:xfrm>
            <a:off x="3352800" y="2535263"/>
            <a:ext cx="2438400" cy="2148900"/>
          </a:xfrm>
          <a:prstGeom prst="roundRect">
            <a:avLst>
              <a:gd fmla="val 6000" name="adj"/>
            </a:avLst>
          </a:prstGeom>
          <a:solidFill>
            <a:srgbClr val="CFCFC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350">
              <a:solidFill>
                <a:srgbClr val="1B1B1B"/>
              </a:solidFill>
              <a:latin typeface="Inter"/>
              <a:ea typeface="Inter"/>
              <a:cs typeface="Inter"/>
              <a:sym typeface="Inter"/>
            </a:endParaRPr>
          </a:p>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Prototype early</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Keep testing throughout development</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Use feedback to shape direction</a:t>
            </a:r>
            <a:endParaRPr sz="1350">
              <a:latin typeface="Inter"/>
              <a:ea typeface="Inter"/>
              <a:cs typeface="Inter"/>
              <a:sym typeface="Inter"/>
            </a:endParaRPr>
          </a:p>
        </p:txBody>
      </p:sp>
      <p:sp>
        <p:nvSpPr>
          <p:cNvPr id="664" name="Google Shape;664;p89"/>
          <p:cNvSpPr/>
          <p:nvPr/>
        </p:nvSpPr>
        <p:spPr>
          <a:xfrm>
            <a:off x="6219400" y="139950"/>
            <a:ext cx="2438400" cy="2148900"/>
          </a:xfrm>
          <a:prstGeom prst="roundRect">
            <a:avLst>
              <a:gd fmla="val 6000" name="adj"/>
            </a:avLst>
          </a:prstGeom>
          <a:solidFill>
            <a:srgbClr val="CFCFCF"/>
          </a:solidFill>
          <a:ln>
            <a:noFill/>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sz="1200">
              <a:solidFill>
                <a:srgbClr val="1B1B1B"/>
              </a:solidFill>
              <a:latin typeface="Nunito"/>
              <a:ea typeface="Nunito"/>
              <a:cs typeface="Nunito"/>
              <a:sym typeface="Nunito"/>
            </a:endParaRPr>
          </a:p>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Capture findings and patterns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Share with teams and leadership</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Build shared understanding</a:t>
            </a:r>
            <a:endParaRPr sz="1350">
              <a:latin typeface="Inter"/>
              <a:ea typeface="Inter"/>
              <a:cs typeface="Inter"/>
              <a:sym typeface="Inter"/>
            </a:endParaRPr>
          </a:p>
        </p:txBody>
      </p:sp>
      <p:sp>
        <p:nvSpPr>
          <p:cNvPr id="665" name="Google Shape;665;p89"/>
          <p:cNvSpPr/>
          <p:nvPr/>
        </p:nvSpPr>
        <p:spPr>
          <a:xfrm>
            <a:off x="609600" y="609600"/>
            <a:ext cx="2599500" cy="2763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1800"/>
              <a:buFont typeface="Inter"/>
              <a:buNone/>
            </a:pPr>
            <a:r>
              <a:rPr b="1" lang="en" sz="1800">
                <a:latin typeface="Inter"/>
                <a:ea typeface="Inter"/>
                <a:cs typeface="Inter"/>
                <a:sym typeface="Inter"/>
              </a:rPr>
              <a:t>Strategies</a:t>
            </a:r>
            <a:endParaRPr b="0" i="0" sz="1800" u="none" cap="none" strike="noStrike">
              <a:solidFill>
                <a:schemeClr val="dk1"/>
              </a:solidFill>
              <a:latin typeface="Calibri"/>
              <a:ea typeface="Calibri"/>
              <a:cs typeface="Calibri"/>
              <a:sym typeface="Calibri"/>
            </a:endParaRPr>
          </a:p>
        </p:txBody>
      </p:sp>
      <p:sp>
        <p:nvSpPr>
          <p:cNvPr id="666" name="Google Shape;666;p89"/>
          <p:cNvSpPr/>
          <p:nvPr/>
        </p:nvSpPr>
        <p:spPr>
          <a:xfrm>
            <a:off x="6282100" y="257163"/>
            <a:ext cx="24654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lang="en" sz="1350">
                <a:latin typeface="Inter"/>
                <a:ea typeface="Inter"/>
                <a:cs typeface="Inter"/>
                <a:sym typeface="Inter"/>
              </a:rPr>
              <a:t>Document and Share</a:t>
            </a:r>
            <a:endParaRPr i="0" sz="1350" u="none" cap="none" strike="noStrike">
              <a:solidFill>
                <a:schemeClr val="dk1"/>
              </a:solidFill>
              <a:latin typeface="Inter"/>
              <a:ea typeface="Inter"/>
              <a:cs typeface="Inter"/>
              <a:sym typeface="Inter"/>
            </a:endParaRPr>
          </a:p>
        </p:txBody>
      </p:sp>
      <p:sp>
        <p:nvSpPr>
          <p:cNvPr id="667" name="Google Shape;667;p89"/>
          <p:cNvSpPr/>
          <p:nvPr/>
        </p:nvSpPr>
        <p:spPr>
          <a:xfrm>
            <a:off x="3537450" y="2733675"/>
            <a:ext cx="24654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lang="en" sz="1350">
                <a:latin typeface="Inter"/>
                <a:ea typeface="Inter"/>
                <a:cs typeface="Inter"/>
                <a:sym typeface="Inter"/>
              </a:rPr>
              <a:t>Test Early and Often</a:t>
            </a:r>
            <a:endParaRPr b="0" i="0" sz="1350" u="none" cap="none" strike="noStrike">
              <a:solidFill>
                <a:schemeClr val="dk1"/>
              </a:solidFill>
              <a:latin typeface="Calibri"/>
              <a:ea typeface="Calibri"/>
              <a:cs typeface="Calibri"/>
              <a:sym typeface="Calibri"/>
            </a:endParaRPr>
          </a:p>
        </p:txBody>
      </p:sp>
      <p:sp>
        <p:nvSpPr>
          <p:cNvPr id="668" name="Google Shape;668;p89"/>
          <p:cNvSpPr/>
          <p:nvPr/>
        </p:nvSpPr>
        <p:spPr>
          <a:xfrm>
            <a:off x="3529050" y="257163"/>
            <a:ext cx="21621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lang="en" sz="1350">
                <a:latin typeface="Inter"/>
                <a:ea typeface="Inter"/>
                <a:cs typeface="Inter"/>
                <a:sym typeface="Inter"/>
              </a:rPr>
              <a:t>Do your research</a:t>
            </a:r>
            <a:endParaRPr b="0" i="0" sz="1350" u="none" cap="none" strike="noStrike">
              <a:solidFill>
                <a:schemeClr val="dk1"/>
              </a:solidFill>
              <a:latin typeface="Calibri"/>
              <a:ea typeface="Calibri"/>
              <a:cs typeface="Calibri"/>
              <a:sym typeface="Calibri"/>
            </a:endParaRPr>
          </a:p>
        </p:txBody>
      </p:sp>
      <p:sp>
        <p:nvSpPr>
          <p:cNvPr id="669" name="Google Shape;669;p89"/>
          <p:cNvSpPr/>
          <p:nvPr/>
        </p:nvSpPr>
        <p:spPr>
          <a:xfrm>
            <a:off x="6324575" y="2535263"/>
            <a:ext cx="2438400" cy="2148900"/>
          </a:xfrm>
          <a:prstGeom prst="roundRect">
            <a:avLst>
              <a:gd fmla="val 6000" name="adj"/>
            </a:avLst>
          </a:prstGeom>
          <a:solidFill>
            <a:srgbClr val="CFCFCF"/>
          </a:solidFill>
          <a:ln>
            <a:noFill/>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sz="1200">
              <a:solidFill>
                <a:srgbClr val="1B1B1B"/>
              </a:solidFill>
              <a:latin typeface="Nunito"/>
              <a:ea typeface="Nunito"/>
              <a:cs typeface="Nunito"/>
              <a:sym typeface="Nunito"/>
            </a:endParaRPr>
          </a:p>
          <a:p>
            <a:pPr indent="0" lvl="0" marL="457200" rtl="0" algn="l">
              <a:lnSpc>
                <a:spcPct val="115000"/>
              </a:lnSpc>
              <a:spcBef>
                <a:spcPts val="1200"/>
              </a:spcBef>
              <a:spcAft>
                <a:spcPts val="0"/>
              </a:spcAft>
              <a:buNone/>
            </a:pPr>
            <a:r>
              <a:t/>
            </a:r>
            <a:endParaRPr sz="1350">
              <a:solidFill>
                <a:srgbClr val="1B1B1B"/>
              </a:solidFill>
              <a:latin typeface="Inter"/>
              <a:ea typeface="Inter"/>
              <a:cs typeface="Inter"/>
              <a:sym typeface="Inter"/>
            </a:endParaRPr>
          </a:p>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Create user stories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what people actually want to do</a:t>
            </a:r>
            <a:endParaRPr sz="1350">
              <a:solidFill>
                <a:srgbClr val="1B1B1B"/>
              </a:solidFill>
              <a:latin typeface="Inter"/>
              <a:ea typeface="Inter"/>
              <a:cs typeface="Inter"/>
              <a:sym typeface="Inter"/>
            </a:endParaRPr>
          </a:p>
          <a:p>
            <a:pPr indent="-304800" lvl="0" marL="457200" rtl="0" algn="l">
              <a:lnSpc>
                <a:spcPct val="115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Let that guide development</a:t>
            </a:r>
            <a:br>
              <a:rPr lang="en" sz="1200">
                <a:solidFill>
                  <a:srgbClr val="1B1B1B"/>
                </a:solidFill>
                <a:latin typeface="Nunito"/>
                <a:ea typeface="Nunito"/>
                <a:cs typeface="Nunito"/>
                <a:sym typeface="Nunito"/>
              </a:rPr>
            </a:br>
            <a:endParaRPr/>
          </a:p>
        </p:txBody>
      </p:sp>
      <p:sp>
        <p:nvSpPr>
          <p:cNvPr id="670" name="Google Shape;670;p89"/>
          <p:cNvSpPr/>
          <p:nvPr/>
        </p:nvSpPr>
        <p:spPr>
          <a:xfrm>
            <a:off x="6394950" y="2561500"/>
            <a:ext cx="2465400" cy="5274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lang="en" sz="1350">
                <a:latin typeface="Inter"/>
                <a:ea typeface="Inter"/>
                <a:cs typeface="Inter"/>
                <a:sym typeface="Inter"/>
              </a:rPr>
              <a:t>Lead with User Needs</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5" name="Shape 675"/>
        <p:cNvGrpSpPr/>
        <p:nvPr/>
      </p:nvGrpSpPr>
      <p:grpSpPr>
        <a:xfrm>
          <a:off x="0" y="0"/>
          <a:ext cx="0" cy="0"/>
          <a:chOff x="0" y="0"/>
          <a:chExt cx="0" cy="0"/>
        </a:xfrm>
      </p:grpSpPr>
      <p:sp>
        <p:nvSpPr>
          <p:cNvPr id="676" name="Google Shape;676;p9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0"/>
          <p:cNvSpPr/>
          <p:nvPr/>
        </p:nvSpPr>
        <p:spPr>
          <a:xfrm>
            <a:off x="609575" y="1152300"/>
            <a:ext cx="7636500" cy="3642600"/>
          </a:xfrm>
          <a:prstGeom prst="rect">
            <a:avLst/>
          </a:prstGeom>
          <a:noFill/>
          <a:ln>
            <a:noFill/>
          </a:ln>
        </p:spPr>
        <p:txBody>
          <a:bodyPr anchorCtr="0" anchor="ctr" bIns="45700" lIns="91425" spcFirstLastPara="1" rIns="91425" wrap="square" tIns="45700">
            <a:noAutofit/>
          </a:bodyPr>
          <a:lstStyle/>
          <a:p>
            <a:pPr indent="-314325" lvl="0" marL="457200" rtl="0" algn="l">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sz="1350">
              <a:solidFill>
                <a:srgbClr val="1B1B1B"/>
              </a:solidFill>
              <a:latin typeface="Inter"/>
              <a:ea typeface="Inter"/>
              <a:cs typeface="Inter"/>
              <a:sym typeface="Inter"/>
            </a:endParaRPr>
          </a:p>
          <a:p>
            <a:pPr indent="0" lvl="0" marL="457200" rtl="0" algn="l">
              <a:lnSpc>
                <a:spcPct val="100000"/>
              </a:lnSpc>
              <a:spcBef>
                <a:spcPts val="1200"/>
              </a:spcBef>
              <a:spcAft>
                <a:spcPts val="0"/>
              </a:spcAft>
              <a:buNone/>
            </a:pPr>
            <a:r>
              <a:t/>
            </a:r>
            <a:endParaRPr sz="1350">
              <a:solidFill>
                <a:srgbClr val="1B1B1B"/>
              </a:solidFill>
              <a:latin typeface="Inter"/>
              <a:ea typeface="Inter"/>
              <a:cs typeface="Inter"/>
              <a:sym typeface="Inter"/>
            </a:endParaRPr>
          </a:p>
          <a:p>
            <a:pPr indent="-314325" lvl="0" marL="457200" rtl="0" algn="l">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The MVP is a core component of of Lean Startup</a:t>
            </a:r>
            <a:endParaRPr sz="1350">
              <a:solidFill>
                <a:srgbClr val="1B1B1B"/>
              </a:solidFill>
              <a:latin typeface="Inter"/>
              <a:ea typeface="Inter"/>
              <a:cs typeface="Inter"/>
              <a:sym typeface="Inter"/>
            </a:endParaRPr>
          </a:p>
          <a:p>
            <a:pPr indent="-314325" lvl="1" marL="914400" rtl="0" algn="l">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Definition: The simplest version of your product to test hypotheses about customer needs</a:t>
            </a:r>
            <a:endParaRPr sz="1350">
              <a:solidFill>
                <a:srgbClr val="1B1B1B"/>
              </a:solidFill>
              <a:latin typeface="Inter"/>
              <a:ea typeface="Inter"/>
              <a:cs typeface="Inter"/>
              <a:sym typeface="Inter"/>
            </a:endParaRPr>
          </a:p>
          <a:p>
            <a:pPr indent="-314325" lvl="2" marL="1371600" rtl="0" algn="l">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Still needs to deliver value!</a:t>
            </a:r>
            <a:endParaRPr sz="1350">
              <a:solidFill>
                <a:srgbClr val="1B1B1B"/>
              </a:solidFill>
              <a:latin typeface="Inter"/>
              <a:ea typeface="Inter"/>
              <a:cs typeface="Inter"/>
              <a:sym typeface="Inter"/>
            </a:endParaRPr>
          </a:p>
          <a:p>
            <a:pPr indent="0" lvl="0" marL="1371600" rtl="0" algn="l">
              <a:lnSpc>
                <a:spcPct val="100000"/>
              </a:lnSpc>
              <a:spcBef>
                <a:spcPts val="1200"/>
              </a:spcBef>
              <a:spcAft>
                <a:spcPts val="0"/>
              </a:spcAft>
              <a:buNone/>
            </a:pPr>
            <a:r>
              <a:t/>
            </a:r>
            <a:endParaRPr sz="1350">
              <a:solidFill>
                <a:srgbClr val="1B1B1B"/>
              </a:solidFill>
              <a:latin typeface="Inter"/>
              <a:ea typeface="Inter"/>
              <a:cs typeface="Inter"/>
              <a:sym typeface="Inter"/>
            </a:endParaRPr>
          </a:p>
          <a:p>
            <a:pPr indent="-314325" lvl="0" marL="457200" rtl="0" algn="l">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Purpose: To validate assumptions and gather feedback</a:t>
            </a:r>
            <a:endParaRPr sz="1350">
              <a:solidFill>
                <a:srgbClr val="1B1B1B"/>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678" name="Google Shape;678;p90"/>
          <p:cNvSpPr/>
          <p:nvPr/>
        </p:nvSpPr>
        <p:spPr>
          <a:xfrm>
            <a:off x="609600" y="609600"/>
            <a:ext cx="797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Minimum Viable Product (MVP) and Lean Startup</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3" name="Shape 683"/>
        <p:cNvGrpSpPr/>
        <p:nvPr/>
      </p:nvGrpSpPr>
      <p:grpSpPr>
        <a:xfrm>
          <a:off x="0" y="0"/>
          <a:ext cx="0" cy="0"/>
          <a:chOff x="0" y="0"/>
          <a:chExt cx="0" cy="0"/>
        </a:xfrm>
      </p:grpSpPr>
      <p:sp>
        <p:nvSpPr>
          <p:cNvPr id="684" name="Google Shape;684;p9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1"/>
          <p:cNvSpPr/>
          <p:nvPr/>
        </p:nvSpPr>
        <p:spPr>
          <a:xfrm>
            <a:off x="609575" y="1404750"/>
            <a:ext cx="7636500" cy="27399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It can be very simple:</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A wireframe</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A clickable prototype</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PowerPoint slide deck</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It just needs to be “enough” to get real feedback</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
        <p:nvSpPr>
          <p:cNvPr id="686" name="Google Shape;686;p91"/>
          <p:cNvSpPr/>
          <p:nvPr/>
        </p:nvSpPr>
        <p:spPr>
          <a:xfrm>
            <a:off x="609600" y="609600"/>
            <a:ext cx="74046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does an MVP look like? </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1" name="Shape 691"/>
        <p:cNvGrpSpPr/>
        <p:nvPr/>
      </p:nvGrpSpPr>
      <p:grpSpPr>
        <a:xfrm>
          <a:off x="0" y="0"/>
          <a:ext cx="0" cy="0"/>
          <a:chOff x="0" y="0"/>
          <a:chExt cx="0" cy="0"/>
        </a:xfrm>
      </p:grpSpPr>
      <p:sp>
        <p:nvSpPr>
          <p:cNvPr id="692" name="Google Shape;692;p9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2"/>
          <p:cNvSpPr/>
          <p:nvPr/>
        </p:nvSpPr>
        <p:spPr>
          <a:xfrm>
            <a:off x="609575" y="1628500"/>
            <a:ext cx="3173400" cy="20316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Gather user feedback</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Document your findings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Analyze whether your assumptions were correct</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Pivot or persevere?</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
        <p:nvSpPr>
          <p:cNvPr id="694" name="Google Shape;694;p92"/>
          <p:cNvSpPr/>
          <p:nvPr/>
        </p:nvSpPr>
        <p:spPr>
          <a:xfrm>
            <a:off x="609600" y="609600"/>
            <a:ext cx="6940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happens after MVP testing?</a:t>
            </a:r>
            <a:endParaRPr b="0" i="0" sz="2250" u="none" cap="none" strike="noStrike">
              <a:solidFill>
                <a:schemeClr val="dk1"/>
              </a:solidFill>
              <a:latin typeface="Calibri"/>
              <a:ea typeface="Calibri"/>
              <a:cs typeface="Calibri"/>
              <a:sym typeface="Calibri"/>
            </a:endParaRPr>
          </a:p>
        </p:txBody>
      </p:sp>
      <p:pic>
        <p:nvPicPr>
          <p:cNvPr id="695" name="Google Shape;695;p92"/>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sp>
        <p:nvSpPr>
          <p:cNvPr id="483" name="Google Shape;483;p66"/>
          <p:cNvSpPr/>
          <p:nvPr/>
        </p:nvSpPr>
        <p:spPr>
          <a:xfrm>
            <a:off x="4610100" y="1300163"/>
            <a:ext cx="32385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6"/>
          <p:cNvSpPr/>
          <p:nvPr/>
        </p:nvSpPr>
        <p:spPr>
          <a:xfrm>
            <a:off x="4610100" y="2262188"/>
            <a:ext cx="32385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6"/>
          <p:cNvSpPr/>
          <p:nvPr/>
        </p:nvSpPr>
        <p:spPr>
          <a:xfrm>
            <a:off x="4610100" y="3224213"/>
            <a:ext cx="32385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6"/>
          <p:cNvSpPr/>
          <p:nvPr/>
        </p:nvSpPr>
        <p:spPr>
          <a:xfrm>
            <a:off x="609600" y="2154767"/>
            <a:ext cx="3124200" cy="2763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1800"/>
              <a:buFont typeface="Inter"/>
              <a:buNone/>
            </a:pPr>
            <a:r>
              <a:rPr b="1" lang="en" sz="1800">
                <a:latin typeface="Inter"/>
                <a:ea typeface="Inter"/>
                <a:cs typeface="Inter"/>
                <a:sym typeface="Inter"/>
              </a:rPr>
              <a:t>At the conclusion of this module, you will be able to</a:t>
            </a:r>
            <a:endParaRPr b="1" sz="1800">
              <a:latin typeface="Inter"/>
              <a:ea typeface="Inter"/>
              <a:cs typeface="Inter"/>
              <a:sym typeface="Inter"/>
            </a:endParaRPr>
          </a:p>
        </p:txBody>
      </p:sp>
      <p:sp>
        <p:nvSpPr>
          <p:cNvPr id="487" name="Google Shape;487;p66"/>
          <p:cNvSpPr/>
          <p:nvPr/>
        </p:nvSpPr>
        <p:spPr>
          <a:xfrm>
            <a:off x="4610100" y="1298857"/>
            <a:ext cx="3695700" cy="25458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4000"/>
              </a:lnSpc>
              <a:spcBef>
                <a:spcPts val="0"/>
              </a:spcBef>
              <a:spcAft>
                <a:spcPts val="0"/>
              </a:spcAft>
              <a:buSzPts val="1350"/>
              <a:buFont typeface="Inter"/>
              <a:buChar char="●"/>
            </a:pPr>
            <a:r>
              <a:rPr lang="en" sz="1350">
                <a:latin typeface="Inter"/>
                <a:ea typeface="Inter"/>
                <a:cs typeface="Inter"/>
                <a:sym typeface="Inter"/>
              </a:rPr>
              <a:t>Define digital services.</a:t>
            </a:r>
            <a:endParaRPr sz="1350">
              <a:latin typeface="Inter"/>
              <a:ea typeface="Inter"/>
              <a:cs typeface="Inter"/>
              <a:sym typeface="Inter"/>
            </a:endParaRPr>
          </a:p>
          <a:p>
            <a:pPr indent="-314325" lvl="0" marL="457200" marR="0" rtl="0" algn="l">
              <a:lnSpc>
                <a:spcPct val="134000"/>
              </a:lnSpc>
              <a:spcBef>
                <a:spcPts val="0"/>
              </a:spcBef>
              <a:spcAft>
                <a:spcPts val="0"/>
              </a:spcAft>
              <a:buSzPts val="1350"/>
              <a:buFont typeface="Inter"/>
              <a:buChar char="●"/>
            </a:pPr>
            <a:r>
              <a:rPr lang="en" sz="1350">
                <a:latin typeface="Inter"/>
                <a:ea typeface="Inter"/>
                <a:cs typeface="Inter"/>
                <a:sym typeface="Inter"/>
              </a:rPr>
              <a:t>Identify key players in the digital services ecosystem.</a:t>
            </a:r>
            <a:endParaRPr sz="1350">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Identify strategies to help you identify user needs.</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Describe contemporary practices used to develop digital services.</a:t>
            </a:r>
            <a:endParaRPr sz="1350">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1" name="Shape 701"/>
        <p:cNvGrpSpPr/>
        <p:nvPr/>
      </p:nvGrpSpPr>
      <p:grpSpPr>
        <a:xfrm>
          <a:off x="0" y="0"/>
          <a:ext cx="0" cy="0"/>
          <a:chOff x="0" y="0"/>
          <a:chExt cx="0" cy="0"/>
        </a:xfrm>
      </p:grpSpPr>
      <p:sp>
        <p:nvSpPr>
          <p:cNvPr id="702" name="Google Shape;702;p9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3"/>
          <p:cNvSpPr/>
          <p:nvPr/>
        </p:nvSpPr>
        <p:spPr>
          <a:xfrm>
            <a:off x="609575" y="1588200"/>
            <a:ext cx="7895700" cy="1754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350">
                <a:latin typeface="Inter"/>
                <a:ea typeface="Inter"/>
                <a:cs typeface="Inter"/>
                <a:sym typeface="Inter"/>
              </a:rPr>
              <a:t>Which of the following best describes the purpose of an MVP (Minimum Viable Product)?</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A. To deliver a final product as quickly as possible</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B. To create a highly detailed prototype with full functionality</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C. To test assumptions about user needs using a lightweight version of a product</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D. To present executive stakeholders with polished features for approval</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704" name="Google Shape;704;p93"/>
          <p:cNvSpPr/>
          <p:nvPr/>
        </p:nvSpPr>
        <p:spPr>
          <a:xfrm>
            <a:off x="609600" y="609600"/>
            <a:ext cx="6940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Knowledge check</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9" name="Shape 709"/>
        <p:cNvGrpSpPr/>
        <p:nvPr/>
      </p:nvGrpSpPr>
      <p:grpSpPr>
        <a:xfrm>
          <a:off x="0" y="0"/>
          <a:ext cx="0" cy="0"/>
          <a:chOff x="0" y="0"/>
          <a:chExt cx="0" cy="0"/>
        </a:xfrm>
      </p:grpSpPr>
      <p:sp>
        <p:nvSpPr>
          <p:cNvPr id="710" name="Google Shape;710;p94"/>
          <p:cNvSpPr/>
          <p:nvPr/>
        </p:nvSpPr>
        <p:spPr>
          <a:xfrm>
            <a:off x="609575" y="1480950"/>
            <a:ext cx="7807200" cy="2009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350">
                <a:latin typeface="Inter"/>
                <a:ea typeface="Inter"/>
                <a:cs typeface="Inter"/>
                <a:sym typeface="Inter"/>
              </a:rPr>
              <a:t>Which of the following best describes the purpose of an MVP (Minimum Viable Product)?</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A. To deliver a final product as quickly as possible</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B. To create a highly detailed prototype with full functionality</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C. To test assumptions about user needs using a lightweight version of a product</a:t>
            </a:r>
            <a:endParaRPr sz="1350">
              <a:latin typeface="Inter"/>
              <a:ea typeface="Inter"/>
              <a:cs typeface="Inter"/>
              <a:sym typeface="Inter"/>
            </a:endParaRPr>
          </a:p>
          <a:p>
            <a:pPr indent="0" lvl="0" marL="457200" rtl="0" algn="l">
              <a:lnSpc>
                <a:spcPct val="115000"/>
              </a:lnSpc>
              <a:spcBef>
                <a:spcPts val="1200"/>
              </a:spcBef>
              <a:spcAft>
                <a:spcPts val="0"/>
              </a:spcAft>
              <a:buNone/>
            </a:pPr>
            <a:r>
              <a:rPr lang="en" sz="1350">
                <a:latin typeface="Inter"/>
                <a:ea typeface="Inter"/>
                <a:cs typeface="Inter"/>
                <a:sym typeface="Inter"/>
              </a:rPr>
              <a:t>D. To present executive stakeholders with polished features for approval</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711" name="Google Shape;711;p94"/>
          <p:cNvSpPr/>
          <p:nvPr/>
        </p:nvSpPr>
        <p:spPr>
          <a:xfrm>
            <a:off x="950976" y="2542032"/>
            <a:ext cx="6865200" cy="3201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9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4"/>
          <p:cNvSpPr/>
          <p:nvPr/>
        </p:nvSpPr>
        <p:spPr>
          <a:xfrm>
            <a:off x="609600" y="609600"/>
            <a:ext cx="6940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Knowledge check</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8" name="Shape 718"/>
        <p:cNvGrpSpPr/>
        <p:nvPr/>
      </p:nvGrpSpPr>
      <p:grpSpPr>
        <a:xfrm>
          <a:off x="0" y="0"/>
          <a:ext cx="0" cy="0"/>
          <a:chOff x="0" y="0"/>
          <a:chExt cx="0" cy="0"/>
        </a:xfrm>
      </p:grpSpPr>
      <p:sp>
        <p:nvSpPr>
          <p:cNvPr id="719" name="Google Shape;719;p9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95"/>
          <p:cNvSpPr/>
          <p:nvPr/>
        </p:nvSpPr>
        <p:spPr>
          <a:xfrm>
            <a:off x="609575" y="1404750"/>
            <a:ext cx="7636500" cy="18726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Clr>
                <a:schemeClr val="dk1"/>
              </a:buClr>
              <a:buSzPts val="1350"/>
              <a:buFont typeface="Calibri"/>
              <a:buChar char="●"/>
            </a:pPr>
            <a:r>
              <a:rPr lang="en" sz="1350">
                <a:latin typeface="Inter"/>
                <a:ea typeface="Inter"/>
                <a:cs typeface="Inter"/>
                <a:sym typeface="Inter"/>
              </a:rPr>
              <a:t>A/B Testing</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Personas</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Journey Mapping</a:t>
            </a:r>
            <a:endParaRPr sz="1350">
              <a:latin typeface="Inter"/>
              <a:ea typeface="Inter"/>
              <a:cs typeface="Inter"/>
              <a:sym typeface="Inter"/>
            </a:endParaRPr>
          </a:p>
        </p:txBody>
      </p:sp>
      <p:sp>
        <p:nvSpPr>
          <p:cNvPr id="721" name="Google Shape;721;p95"/>
          <p:cNvSpPr/>
          <p:nvPr/>
        </p:nvSpPr>
        <p:spPr>
          <a:xfrm>
            <a:off x="609600" y="609600"/>
            <a:ext cx="60177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User Research Techniques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6" name="Shape 726"/>
        <p:cNvGrpSpPr/>
        <p:nvPr/>
      </p:nvGrpSpPr>
      <p:grpSpPr>
        <a:xfrm>
          <a:off x="0" y="0"/>
          <a:ext cx="0" cy="0"/>
          <a:chOff x="0" y="0"/>
          <a:chExt cx="0" cy="0"/>
        </a:xfrm>
      </p:grpSpPr>
      <p:sp>
        <p:nvSpPr>
          <p:cNvPr id="727" name="Google Shape;727;p9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6"/>
          <p:cNvSpPr/>
          <p:nvPr/>
        </p:nvSpPr>
        <p:spPr>
          <a:xfrm>
            <a:off x="609575" y="1404750"/>
            <a:ext cx="7636500" cy="10623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 method for testing and refining ideas in real time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Can apply to layout, wording, imagery, or even button placement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Turns subjective decisions into data-driven choices</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solidFill>
                <a:schemeClr val="dk1"/>
              </a:solidFill>
              <a:latin typeface="Calibri"/>
              <a:ea typeface="Calibri"/>
              <a:cs typeface="Calibri"/>
              <a:sym typeface="Calibri"/>
            </a:endParaRPr>
          </a:p>
        </p:txBody>
      </p:sp>
      <p:sp>
        <p:nvSpPr>
          <p:cNvPr id="729" name="Google Shape;729;p96"/>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A/B Testing</a:t>
            </a:r>
            <a:endParaRPr b="0" i="0" sz="2250" u="none" cap="none" strike="noStrike">
              <a:solidFill>
                <a:schemeClr val="dk1"/>
              </a:solidFill>
              <a:latin typeface="Calibri"/>
              <a:ea typeface="Calibri"/>
              <a:cs typeface="Calibri"/>
              <a:sym typeface="Calibri"/>
            </a:endParaRPr>
          </a:p>
        </p:txBody>
      </p:sp>
      <p:pic>
        <p:nvPicPr>
          <p:cNvPr id="730" name="Google Shape;730;p96"/>
          <p:cNvPicPr preferRelativeResize="0"/>
          <p:nvPr/>
        </p:nvPicPr>
        <p:blipFill>
          <a:blip r:embed="rId3">
            <a:alphaModFix/>
          </a:blip>
          <a:stretch>
            <a:fillRect/>
          </a:stretch>
        </p:blipFill>
        <p:spPr>
          <a:xfrm>
            <a:off x="5393425" y="2611675"/>
            <a:ext cx="3430927" cy="2288398"/>
          </a:xfrm>
          <a:prstGeom prst="rect">
            <a:avLst/>
          </a:prstGeom>
          <a:noFill/>
          <a:ln>
            <a:noFill/>
          </a:ln>
        </p:spPr>
      </p:pic>
      <p:sp>
        <p:nvSpPr>
          <p:cNvPr id="731" name="Google Shape;731;p96"/>
          <p:cNvSpPr txBox="1"/>
          <p:nvPr/>
        </p:nvSpPr>
        <p:spPr>
          <a:xfrm>
            <a:off x="800250" y="2919300"/>
            <a:ext cx="3988500" cy="197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latin typeface="Inter"/>
                <a:ea typeface="Inter"/>
                <a:cs typeface="Inter"/>
                <a:sym typeface="Inter"/>
              </a:rPr>
              <a:t>Why A/B Testing Works</a:t>
            </a:r>
            <a:endParaRPr b="1" sz="130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solidFill>
                  <a:schemeClr val="dk1"/>
                </a:solidFill>
              </a:rPr>
              <a:t>Provides quick, measurable feedback</a:t>
            </a:r>
            <a:br>
              <a:rPr lang="en" sz="1350">
                <a:solidFill>
                  <a:schemeClr val="dk1"/>
                </a:solidFill>
              </a:rPr>
            </a:b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rPr>
              <a:t>Low-risk experimentation</a:t>
            </a:r>
            <a:br>
              <a:rPr lang="en" sz="1350">
                <a:solidFill>
                  <a:schemeClr val="dk1"/>
                </a:solidFill>
              </a:rPr>
            </a:b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rPr>
              <a:t>Helps teams iterate faster and more confidently</a:t>
            </a:r>
            <a:endParaRPr sz="135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6" name="Shape 736"/>
        <p:cNvGrpSpPr/>
        <p:nvPr/>
      </p:nvGrpSpPr>
      <p:grpSpPr>
        <a:xfrm>
          <a:off x="0" y="0"/>
          <a:ext cx="0" cy="0"/>
          <a:chOff x="0" y="0"/>
          <a:chExt cx="0" cy="0"/>
        </a:xfrm>
      </p:grpSpPr>
      <p:sp>
        <p:nvSpPr>
          <p:cNvPr id="737" name="Google Shape;737;p9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7"/>
          <p:cNvSpPr/>
          <p:nvPr/>
        </p:nvSpPr>
        <p:spPr>
          <a:xfrm>
            <a:off x="609575" y="1404750"/>
            <a:ext cx="7636500" cy="14355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Fictional characters based on real user data</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Focus on goals, behaviors, and needs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Help teams align around who they’re building for</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
        <p:nvSpPr>
          <p:cNvPr id="739" name="Google Shape;739;p9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Personas</a:t>
            </a:r>
            <a:endParaRPr b="0" i="0" sz="2250" u="none" cap="none" strike="noStrike">
              <a:solidFill>
                <a:schemeClr val="dk1"/>
              </a:solidFill>
              <a:latin typeface="Calibri"/>
              <a:ea typeface="Calibri"/>
              <a:cs typeface="Calibri"/>
              <a:sym typeface="Calibri"/>
            </a:endParaRPr>
          </a:p>
        </p:txBody>
      </p:sp>
      <p:sp>
        <p:nvSpPr>
          <p:cNvPr id="740" name="Google Shape;740;p97"/>
          <p:cNvSpPr txBox="1"/>
          <p:nvPr/>
        </p:nvSpPr>
        <p:spPr>
          <a:xfrm>
            <a:off x="990900" y="2949600"/>
            <a:ext cx="5555400" cy="173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latin typeface="Inter"/>
                <a:ea typeface="Inter"/>
                <a:cs typeface="Inter"/>
                <a:sym typeface="Inter"/>
              </a:rPr>
              <a:t>Why Personas Matter</a:t>
            </a:r>
            <a:endParaRPr b="1" sz="130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Help ground decisions in user reality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Prevent teams from chasing trends or internal preferences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Anchor development to </a:t>
            </a:r>
            <a:r>
              <a:rPr i="1" lang="en" sz="1350">
                <a:solidFill>
                  <a:schemeClr val="dk1"/>
                </a:solidFill>
                <a:latin typeface="Inter"/>
                <a:ea typeface="Inter"/>
                <a:cs typeface="Inter"/>
                <a:sym typeface="Inter"/>
              </a:rPr>
              <a:t>what actually matters</a:t>
            </a:r>
            <a:r>
              <a:rPr lang="en" sz="1350">
                <a:solidFill>
                  <a:schemeClr val="dk1"/>
                </a:solidFill>
                <a:latin typeface="Inter"/>
                <a:ea typeface="Inter"/>
                <a:cs typeface="Inter"/>
                <a:sym typeface="Inter"/>
              </a:rPr>
              <a:t> to users</a:t>
            </a:r>
            <a:endParaRPr sz="135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5" name="Shape 745"/>
        <p:cNvGrpSpPr/>
        <p:nvPr/>
      </p:nvGrpSpPr>
      <p:grpSpPr>
        <a:xfrm>
          <a:off x="0" y="0"/>
          <a:ext cx="0" cy="0"/>
          <a:chOff x="0" y="0"/>
          <a:chExt cx="0" cy="0"/>
        </a:xfrm>
      </p:grpSpPr>
      <p:sp>
        <p:nvSpPr>
          <p:cNvPr id="746" name="Google Shape;746;p9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8"/>
          <p:cNvSpPr/>
          <p:nvPr/>
        </p:nvSpPr>
        <p:spPr>
          <a:xfrm>
            <a:off x="609575" y="1404750"/>
            <a:ext cx="4856400" cy="14355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Think about a service your agency provides. If you had to create a persona for one of your users, what are three things you would include about their needs or behaviors?</a:t>
            </a:r>
            <a:endParaRPr sz="1350">
              <a:latin typeface="Inter"/>
              <a:ea typeface="Inter"/>
              <a:cs typeface="Inter"/>
              <a:sym typeface="Inter"/>
            </a:endParaRPr>
          </a:p>
        </p:txBody>
      </p:sp>
      <p:sp>
        <p:nvSpPr>
          <p:cNvPr id="748" name="Google Shape;748;p98"/>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Discussion</a:t>
            </a:r>
            <a:endParaRPr b="0" i="0" sz="2250" u="none" cap="none" strike="noStrike">
              <a:solidFill>
                <a:schemeClr val="dk1"/>
              </a:solidFill>
              <a:latin typeface="Calibri"/>
              <a:ea typeface="Calibri"/>
              <a:cs typeface="Calibri"/>
              <a:sym typeface="Calibri"/>
            </a:endParaRPr>
          </a:p>
        </p:txBody>
      </p:sp>
      <p:pic>
        <p:nvPicPr>
          <p:cNvPr id="749" name="Google Shape;749;p98"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4" name="Shape 754"/>
        <p:cNvGrpSpPr/>
        <p:nvPr/>
      </p:nvGrpSpPr>
      <p:grpSpPr>
        <a:xfrm>
          <a:off x="0" y="0"/>
          <a:ext cx="0" cy="0"/>
          <a:chOff x="0" y="0"/>
          <a:chExt cx="0" cy="0"/>
        </a:xfrm>
      </p:grpSpPr>
      <p:sp>
        <p:nvSpPr>
          <p:cNvPr id="755" name="Google Shape;755;p9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9"/>
          <p:cNvSpPr/>
          <p:nvPr/>
        </p:nvSpPr>
        <p:spPr>
          <a:xfrm>
            <a:off x="609575" y="1404750"/>
            <a:ext cx="7636500" cy="21000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Visualizes the user’s experience across touchpoints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Includes feelings, questions, and moments of friction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Often built </a:t>
            </a:r>
            <a:r>
              <a:rPr i="1" lang="en" sz="1350">
                <a:solidFill>
                  <a:schemeClr val="dk1"/>
                </a:solidFill>
                <a:latin typeface="Inter"/>
                <a:ea typeface="Inter"/>
                <a:cs typeface="Inter"/>
                <a:sym typeface="Inter"/>
              </a:rPr>
              <a:t>on top of</a:t>
            </a:r>
            <a:r>
              <a:rPr lang="en" sz="1350">
                <a:solidFill>
                  <a:schemeClr val="dk1"/>
                </a:solidFill>
                <a:latin typeface="Inter"/>
                <a:ea typeface="Inter"/>
                <a:cs typeface="Inter"/>
                <a:sym typeface="Inter"/>
              </a:rPr>
              <a:t> personas for deeper understanding</a:t>
            </a:r>
            <a:endParaRPr sz="1350">
              <a:solidFill>
                <a:schemeClr val="dk1"/>
              </a:solidFill>
              <a:latin typeface="Inter"/>
              <a:ea typeface="Inter"/>
              <a:cs typeface="Inter"/>
              <a:sym typeface="Inter"/>
            </a:endParaRPr>
          </a:p>
          <a:p>
            <a:pPr indent="0" lvl="0" marL="457200" marR="0" rtl="0" algn="l">
              <a:lnSpc>
                <a:spcPct val="136000"/>
              </a:lnSpc>
              <a:spcBef>
                <a:spcPts val="0"/>
              </a:spcBef>
              <a:spcAft>
                <a:spcPts val="0"/>
              </a:spcAft>
              <a:buNone/>
            </a:pPr>
            <a:r>
              <a:t/>
            </a:r>
            <a:endParaRPr sz="1125">
              <a:latin typeface="Inter"/>
              <a:ea typeface="Inter"/>
              <a:cs typeface="Inter"/>
              <a:sym typeface="Inter"/>
            </a:endParaRPr>
          </a:p>
        </p:txBody>
      </p:sp>
      <p:sp>
        <p:nvSpPr>
          <p:cNvPr id="757" name="Google Shape;757;p99"/>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Journey Mapping</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2" name="Shape 762"/>
        <p:cNvGrpSpPr/>
        <p:nvPr/>
      </p:nvGrpSpPr>
      <p:grpSpPr>
        <a:xfrm>
          <a:off x="0" y="0"/>
          <a:ext cx="0" cy="0"/>
          <a:chOff x="0" y="0"/>
          <a:chExt cx="0" cy="0"/>
        </a:xfrm>
      </p:grpSpPr>
      <p:sp>
        <p:nvSpPr>
          <p:cNvPr id="763" name="Google Shape;763;p10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0"/>
          <p:cNvSpPr/>
          <p:nvPr/>
        </p:nvSpPr>
        <p:spPr>
          <a:xfrm>
            <a:off x="609575" y="1404750"/>
            <a:ext cx="7636500" cy="27282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A/B testing lets you experiment with confidence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Personas keep user needs front and center</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Journey maps help teams empathize across the full experience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Together, they build better, user-aligned services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765" name="Google Shape;765;p100"/>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Why these tools matter</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0" name="Shape 770"/>
        <p:cNvGrpSpPr/>
        <p:nvPr/>
      </p:nvGrpSpPr>
      <p:grpSpPr>
        <a:xfrm>
          <a:off x="0" y="0"/>
          <a:ext cx="0" cy="0"/>
          <a:chOff x="0" y="0"/>
          <a:chExt cx="0" cy="0"/>
        </a:xfrm>
      </p:grpSpPr>
      <p:sp>
        <p:nvSpPr>
          <p:cNvPr id="771" name="Google Shape;771;p101"/>
          <p:cNvSpPr/>
          <p:nvPr/>
        </p:nvSpPr>
        <p:spPr>
          <a:xfrm>
            <a:off x="609600" y="2300300"/>
            <a:ext cx="69645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solidFill>
                  <a:schemeClr val="dk1"/>
                </a:solidFill>
                <a:latin typeface="Calibri"/>
                <a:ea typeface="Calibri"/>
                <a:cs typeface="Calibri"/>
                <a:sym typeface="Calibri"/>
              </a:rPr>
              <a:t>Contemporary Practices in Developing Digital Services</a:t>
            </a:r>
            <a:endParaRPr b="1" i="0" sz="40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6" name="Shape 776"/>
        <p:cNvGrpSpPr/>
        <p:nvPr/>
      </p:nvGrpSpPr>
      <p:grpSpPr>
        <a:xfrm>
          <a:off x="0" y="0"/>
          <a:ext cx="0" cy="0"/>
          <a:chOff x="0" y="0"/>
          <a:chExt cx="0" cy="0"/>
        </a:xfrm>
      </p:grpSpPr>
      <p:sp>
        <p:nvSpPr>
          <p:cNvPr id="777" name="Google Shape;777;p102"/>
          <p:cNvSpPr/>
          <p:nvPr/>
        </p:nvSpPr>
        <p:spPr>
          <a:xfrm>
            <a:off x="609600" y="2300300"/>
            <a:ext cx="50619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Delivery Methods: Agile</a:t>
            </a:r>
            <a:endParaRPr b="1" sz="4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Digital Services Landscape</a:t>
            </a:r>
            <a:endParaRPr/>
          </a:p>
        </p:txBody>
      </p:sp>
      <p:sp>
        <p:nvSpPr>
          <p:cNvPr id="493" name="Google Shape;493;p67"/>
          <p:cNvSpPr txBox="1"/>
          <p:nvPr>
            <p:ph idx="2" type="title"/>
          </p:nvPr>
        </p:nvSpPr>
        <p:spPr>
          <a:xfrm>
            <a:off x="2899200" y="1194450"/>
            <a:ext cx="33456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2" name="Shape 782"/>
        <p:cNvGrpSpPr/>
        <p:nvPr/>
      </p:nvGrpSpPr>
      <p:grpSpPr>
        <a:xfrm>
          <a:off x="0" y="0"/>
          <a:ext cx="0" cy="0"/>
          <a:chOff x="0" y="0"/>
          <a:chExt cx="0" cy="0"/>
        </a:xfrm>
      </p:grpSpPr>
      <p:sp>
        <p:nvSpPr>
          <p:cNvPr id="783" name="Google Shape;783;p10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3"/>
          <p:cNvSpPr/>
          <p:nvPr/>
        </p:nvSpPr>
        <p:spPr>
          <a:xfrm>
            <a:off x="609575" y="1404750"/>
            <a:ext cx="7636500" cy="1981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t/>
            </a:r>
            <a:endParaRPr sz="1125">
              <a:latin typeface="Inter"/>
              <a:ea typeface="Inter"/>
              <a:cs typeface="Inter"/>
              <a:sym typeface="Inter"/>
            </a:endParaRPr>
          </a:p>
        </p:txBody>
      </p:sp>
      <p:sp>
        <p:nvSpPr>
          <p:cNvPr id="785" name="Google Shape;785;p103"/>
          <p:cNvSpPr/>
          <p:nvPr/>
        </p:nvSpPr>
        <p:spPr>
          <a:xfrm>
            <a:off x="609600" y="609600"/>
            <a:ext cx="63909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Agile Manifesto</a:t>
            </a:r>
            <a:endParaRPr b="0" i="0" sz="2250" u="none" cap="none" strike="noStrike">
              <a:solidFill>
                <a:schemeClr val="dk1"/>
              </a:solidFill>
              <a:latin typeface="Calibri"/>
              <a:ea typeface="Calibri"/>
              <a:cs typeface="Calibri"/>
              <a:sym typeface="Calibri"/>
            </a:endParaRPr>
          </a:p>
        </p:txBody>
      </p:sp>
      <p:pic>
        <p:nvPicPr>
          <p:cNvPr id="786" name="Google Shape;786;p103"/>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1" name="Shape 791"/>
        <p:cNvGrpSpPr/>
        <p:nvPr/>
      </p:nvGrpSpPr>
      <p:grpSpPr>
        <a:xfrm>
          <a:off x="0" y="0"/>
          <a:ext cx="0" cy="0"/>
          <a:chOff x="0" y="0"/>
          <a:chExt cx="0" cy="0"/>
        </a:xfrm>
      </p:grpSpPr>
      <p:sp>
        <p:nvSpPr>
          <p:cNvPr id="792" name="Google Shape;792;p10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4"/>
          <p:cNvSpPr/>
          <p:nvPr/>
        </p:nvSpPr>
        <p:spPr>
          <a:xfrm>
            <a:off x="609575" y="1404750"/>
            <a:ext cx="7636500" cy="2505300"/>
          </a:xfrm>
          <a:prstGeom prst="rect">
            <a:avLst/>
          </a:prstGeom>
          <a:noFill/>
          <a:ln>
            <a:noFill/>
          </a:ln>
        </p:spPr>
        <p:txBody>
          <a:bodyPr anchorCtr="0" anchor="ctr" bIns="45700" lIns="91425" spcFirstLastPara="1" rIns="91425" wrap="square" tIns="45700">
            <a:noAutofit/>
          </a:bodyPr>
          <a:lstStyle/>
          <a:p>
            <a:pPr indent="-314325" lvl="0" marL="457200" rtl="0" algn="l">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 Iterative, feedback-driven development</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Responding to change over following a rigid plan</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0" marL="457200" rtl="0" algn="l">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Collaboration, adaptability, transparency</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04800" lvl="0" marL="457200" rtl="0" algn="l">
              <a:lnSpc>
                <a:spcPct val="100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Culture shift/departure from waterfall delivery</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
        <p:nvSpPr>
          <p:cNvPr id="794" name="Google Shape;794;p104"/>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is Agile Delivery?</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9" name="Shape 799"/>
        <p:cNvGrpSpPr/>
        <p:nvPr/>
      </p:nvGrpSpPr>
      <p:grpSpPr>
        <a:xfrm>
          <a:off x="0" y="0"/>
          <a:ext cx="0" cy="0"/>
          <a:chOff x="0" y="0"/>
          <a:chExt cx="0" cy="0"/>
        </a:xfrm>
      </p:grpSpPr>
      <p:sp>
        <p:nvSpPr>
          <p:cNvPr id="800" name="Google Shape;800;p10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5"/>
          <p:cNvSpPr/>
          <p:nvPr/>
        </p:nvSpPr>
        <p:spPr>
          <a:xfrm>
            <a:off x="609575" y="1404750"/>
            <a:ext cx="7636500" cy="19818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Iterative development through sprints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Working product at sprint end</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Frequent demos and reviews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Continuous refinement and planning</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Transparency in workflows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working software over extensive documentation</a:t>
            </a:r>
            <a:endParaRPr sz="1350">
              <a:latin typeface="Inter"/>
              <a:ea typeface="Inter"/>
              <a:cs typeface="Inter"/>
              <a:sym typeface="Inter"/>
            </a:endParaRPr>
          </a:p>
        </p:txBody>
      </p:sp>
      <p:sp>
        <p:nvSpPr>
          <p:cNvPr id="802" name="Google Shape;802;p105"/>
          <p:cNvSpPr/>
          <p:nvPr/>
        </p:nvSpPr>
        <p:spPr>
          <a:xfrm>
            <a:off x="609600" y="609600"/>
            <a:ext cx="63909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Key elements of Agile delivery</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7" name="Shape 807"/>
        <p:cNvGrpSpPr/>
        <p:nvPr/>
      </p:nvGrpSpPr>
      <p:grpSpPr>
        <a:xfrm>
          <a:off x="0" y="0"/>
          <a:ext cx="0" cy="0"/>
          <a:chOff x="0" y="0"/>
          <a:chExt cx="0" cy="0"/>
        </a:xfrm>
      </p:grpSpPr>
      <p:sp>
        <p:nvSpPr>
          <p:cNvPr id="808" name="Google Shape;808;p10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6"/>
          <p:cNvSpPr/>
          <p:nvPr/>
        </p:nvSpPr>
        <p:spPr>
          <a:xfrm>
            <a:off x="609575" y="1404750"/>
            <a:ext cx="7636500" cy="18360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emphasizes communication, collaboration, and upfront documentation.</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Artisanal projects: unplanned, accumulated features, "spaghetti code".</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Waterfall: rigid, linear, delays feedback, costly changes.</a:t>
            </a:r>
            <a:endParaRPr sz="1350">
              <a:latin typeface="Inter"/>
              <a:ea typeface="Inter"/>
              <a:cs typeface="Inter"/>
              <a:sym typeface="Inter"/>
            </a:endParaRPr>
          </a:p>
        </p:txBody>
      </p:sp>
      <p:sp>
        <p:nvSpPr>
          <p:cNvPr id="810" name="Google Shape;810;p106"/>
          <p:cNvSpPr/>
          <p:nvPr/>
        </p:nvSpPr>
        <p:spPr>
          <a:xfrm>
            <a:off x="609600" y="609600"/>
            <a:ext cx="76836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Agile vs </a:t>
            </a:r>
            <a:r>
              <a:rPr b="1" lang="en" sz="2250">
                <a:latin typeface="Inter"/>
                <a:ea typeface="Inter"/>
                <a:cs typeface="Inter"/>
                <a:sym typeface="Inter"/>
              </a:rPr>
              <a:t>Artisanal</a:t>
            </a:r>
            <a:r>
              <a:rPr b="1" lang="en" sz="2250">
                <a:latin typeface="Inter"/>
                <a:ea typeface="Inter"/>
                <a:cs typeface="Inter"/>
                <a:sym typeface="Inter"/>
              </a:rPr>
              <a:t> vs Waterfall</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5" name="Shape 815"/>
        <p:cNvGrpSpPr/>
        <p:nvPr/>
      </p:nvGrpSpPr>
      <p:grpSpPr>
        <a:xfrm>
          <a:off x="0" y="0"/>
          <a:ext cx="0" cy="0"/>
          <a:chOff x="0" y="0"/>
          <a:chExt cx="0" cy="0"/>
        </a:xfrm>
      </p:grpSpPr>
      <p:sp>
        <p:nvSpPr>
          <p:cNvPr id="816" name="Google Shape;816;p10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7"/>
          <p:cNvSpPr/>
          <p:nvPr/>
        </p:nvSpPr>
        <p:spPr>
          <a:xfrm>
            <a:off x="609575" y="1404750"/>
            <a:ext cx="7636500" cy="8892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u="sng">
                <a:solidFill>
                  <a:schemeClr val="hlink"/>
                </a:solidFill>
                <a:latin typeface="Inter"/>
                <a:ea typeface="Inter"/>
                <a:cs typeface="Inter"/>
                <a:sym typeface="Inter"/>
                <a:hlinkClick r:id="rId3"/>
              </a:rPr>
              <a:t>Play 4</a:t>
            </a:r>
            <a:r>
              <a:rPr lang="en" sz="1350">
                <a:solidFill>
                  <a:srgbClr val="1B1B1B"/>
                </a:solidFill>
                <a:latin typeface="Inter"/>
                <a:ea typeface="Inter"/>
                <a:cs typeface="Inter"/>
                <a:sym typeface="Inter"/>
              </a:rPr>
              <a:t>: Agile Development in the USDS Playbook.</a:t>
            </a:r>
            <a:endParaRPr sz="1350">
              <a:solidFill>
                <a:srgbClr val="1B1B1B"/>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818" name="Google Shape;818;p10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2250">
                <a:solidFill>
                  <a:srgbClr val="1B1B1B"/>
                </a:solidFill>
                <a:latin typeface="Inter"/>
                <a:ea typeface="Inter"/>
                <a:cs typeface="Inter"/>
                <a:sym typeface="Inter"/>
              </a:rPr>
              <a:t>USDS Playbook and Agile</a:t>
            </a:r>
            <a:endParaRPr i="0" sz="2250" u="none" cap="none" strike="noStrike">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3" name="Shape 823"/>
        <p:cNvGrpSpPr/>
        <p:nvPr/>
      </p:nvGrpSpPr>
      <p:grpSpPr>
        <a:xfrm>
          <a:off x="0" y="0"/>
          <a:ext cx="0" cy="0"/>
          <a:chOff x="0" y="0"/>
          <a:chExt cx="0" cy="0"/>
        </a:xfrm>
      </p:grpSpPr>
      <p:sp>
        <p:nvSpPr>
          <p:cNvPr id="824" name="Google Shape;824;p10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8"/>
          <p:cNvSpPr/>
          <p:nvPr/>
        </p:nvSpPr>
        <p:spPr>
          <a:xfrm>
            <a:off x="609575" y="1404750"/>
            <a:ext cx="8008500" cy="336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350">
                <a:solidFill>
                  <a:srgbClr val="1F2328"/>
                </a:solidFill>
                <a:highlight>
                  <a:srgbClr val="FFFFFF"/>
                </a:highlight>
                <a:latin typeface="Inter"/>
                <a:ea typeface="Inter"/>
                <a:cs typeface="Inter"/>
                <a:sym typeface="Inter"/>
              </a:rPr>
              <a:t>Common roles include:</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1200"/>
              </a:spcBef>
              <a:spcAft>
                <a:spcPts val="0"/>
              </a:spcAft>
              <a:buClr>
                <a:srgbClr val="1F2328"/>
              </a:buClr>
              <a:buSzPts val="1350"/>
              <a:buFont typeface="Inter"/>
              <a:buChar char="●"/>
            </a:pPr>
            <a:r>
              <a:rPr b="1" lang="en" sz="1350">
                <a:solidFill>
                  <a:srgbClr val="1F2328"/>
                </a:solidFill>
                <a:highlight>
                  <a:srgbClr val="FFFFFF"/>
                </a:highlight>
                <a:latin typeface="Inter"/>
                <a:ea typeface="Inter"/>
                <a:cs typeface="Inter"/>
                <a:sym typeface="Inter"/>
              </a:rPr>
              <a:t>Product Owner (PO) / Product Manager (PdM)</a:t>
            </a:r>
            <a:r>
              <a:rPr lang="en" sz="1350">
                <a:solidFill>
                  <a:srgbClr val="1F2328"/>
                </a:solidFill>
                <a:highlight>
                  <a:srgbClr val="FFFFFF"/>
                </a:highlight>
                <a:latin typeface="Inter"/>
                <a:ea typeface="Inter"/>
                <a:cs typeface="Inter"/>
                <a:sym typeface="Inter"/>
              </a:rPr>
              <a:t> – The expert who sets priorities, gathers requirements, and collaborates daily with the team.</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b="1" lang="en" sz="1350">
                <a:solidFill>
                  <a:srgbClr val="1F2328"/>
                </a:solidFill>
                <a:highlight>
                  <a:srgbClr val="FFFFFF"/>
                </a:highlight>
                <a:latin typeface="Inter"/>
                <a:ea typeface="Inter"/>
                <a:cs typeface="Inter"/>
                <a:sym typeface="Inter"/>
              </a:rPr>
              <a:t>Scrum Master or Project Manager (PjM)</a:t>
            </a:r>
            <a:r>
              <a:rPr lang="en" sz="1350">
                <a:solidFill>
                  <a:srgbClr val="1F2328"/>
                </a:solidFill>
                <a:highlight>
                  <a:srgbClr val="FFFFFF"/>
                </a:highlight>
                <a:latin typeface="Inter"/>
                <a:ea typeface="Inter"/>
                <a:cs typeface="Inter"/>
                <a:sym typeface="Inter"/>
              </a:rPr>
              <a:t> – Facilitates meetings, resolves impediments, and supports team flow.</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b="1" lang="en" sz="1350">
                <a:solidFill>
                  <a:srgbClr val="1F2328"/>
                </a:solidFill>
                <a:highlight>
                  <a:srgbClr val="FFFFFF"/>
                </a:highlight>
                <a:latin typeface="Inter"/>
                <a:ea typeface="Inter"/>
                <a:cs typeface="Inter"/>
                <a:sym typeface="Inter"/>
              </a:rPr>
              <a:t>Developers</a:t>
            </a:r>
            <a:r>
              <a:rPr lang="en" sz="1350">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b="1" lang="en" sz="1350">
                <a:solidFill>
                  <a:srgbClr val="1F2328"/>
                </a:solidFill>
                <a:highlight>
                  <a:srgbClr val="FFFFFF"/>
                </a:highlight>
                <a:latin typeface="Inter"/>
                <a:ea typeface="Inter"/>
                <a:cs typeface="Inter"/>
                <a:sym typeface="Inter"/>
              </a:rPr>
              <a:t>Accessibility Specialist</a:t>
            </a:r>
            <a:r>
              <a:rPr lang="en" sz="1350">
                <a:solidFill>
                  <a:srgbClr val="1F2328"/>
                </a:solidFill>
                <a:highlight>
                  <a:srgbClr val="FFFFFF"/>
                </a:highlight>
                <a:latin typeface="Inter"/>
                <a:ea typeface="Inter"/>
                <a:cs typeface="Inter"/>
                <a:sym typeface="Inter"/>
              </a:rPr>
              <a:t> – Embeds Section 508 compliance throughout development.</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b="1" lang="en" sz="1350">
                <a:solidFill>
                  <a:srgbClr val="1F2328"/>
                </a:solidFill>
                <a:highlight>
                  <a:srgbClr val="FFFFFF"/>
                </a:highlight>
                <a:latin typeface="Inter"/>
                <a:ea typeface="Inter"/>
                <a:cs typeface="Inter"/>
                <a:sym typeface="Inter"/>
              </a:rPr>
              <a:t>Security &amp; Compliance Expert</a:t>
            </a:r>
            <a:r>
              <a:rPr lang="en" sz="1350">
                <a:solidFill>
                  <a:srgbClr val="1F2328"/>
                </a:solidFill>
                <a:highlight>
                  <a:srgbClr val="FFFFFF"/>
                </a:highlight>
                <a:latin typeface="Inter"/>
                <a:ea typeface="Inter"/>
                <a:cs typeface="Inter"/>
                <a:sym typeface="Inter"/>
              </a:rPr>
              <a:t> – Oversees vulnerability testing, patching, and compliance reviews.</a:t>
            </a:r>
            <a:endParaRPr sz="1350">
              <a:solidFill>
                <a:srgbClr val="1F2328"/>
              </a:solidFill>
              <a:highlight>
                <a:srgbClr val="FFFFFF"/>
              </a:highlight>
              <a:latin typeface="Inter"/>
              <a:ea typeface="Inter"/>
              <a:cs typeface="Inter"/>
              <a:sym typeface="Inter"/>
            </a:endParaRPr>
          </a:p>
          <a:p>
            <a:pPr indent="-314325" lvl="0" marL="457200" rtl="0" algn="l">
              <a:lnSpc>
                <a:spcPct val="115000"/>
              </a:lnSpc>
              <a:spcBef>
                <a:spcPts val="0"/>
              </a:spcBef>
              <a:spcAft>
                <a:spcPts val="0"/>
              </a:spcAft>
              <a:buClr>
                <a:srgbClr val="1F2328"/>
              </a:buClr>
              <a:buSzPts val="1350"/>
              <a:buFont typeface="Inter"/>
              <a:buChar char="●"/>
            </a:pPr>
            <a:r>
              <a:rPr b="1" lang="en" sz="1350">
                <a:solidFill>
                  <a:srgbClr val="1F2328"/>
                </a:solidFill>
                <a:highlight>
                  <a:srgbClr val="FFFFFF"/>
                </a:highlight>
                <a:latin typeface="Inter"/>
                <a:ea typeface="Inter"/>
                <a:cs typeface="Inter"/>
                <a:sym typeface="Inter"/>
              </a:rPr>
              <a:t>HCD Designers &amp; Researchers</a:t>
            </a:r>
            <a:r>
              <a:rPr lang="en" sz="1350">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sz="1350">
              <a:solidFill>
                <a:srgbClr val="1F2328"/>
              </a:solidFill>
              <a:highlight>
                <a:srgbClr val="FFFFFF"/>
              </a:highlight>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826" name="Google Shape;826;p108"/>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Agile Team Roles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1" name="Shape 831"/>
        <p:cNvGrpSpPr/>
        <p:nvPr/>
      </p:nvGrpSpPr>
      <p:grpSpPr>
        <a:xfrm>
          <a:off x="0" y="0"/>
          <a:ext cx="0" cy="0"/>
          <a:chOff x="0" y="0"/>
          <a:chExt cx="0" cy="0"/>
        </a:xfrm>
      </p:grpSpPr>
      <p:sp>
        <p:nvSpPr>
          <p:cNvPr id="832" name="Google Shape;832;p10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9"/>
          <p:cNvSpPr/>
          <p:nvPr/>
        </p:nvSpPr>
        <p:spPr>
          <a:xfrm>
            <a:off x="609575" y="1295400"/>
            <a:ext cx="7636500" cy="32289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Assign a Project Manager or Scrum Master</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Sprint planning, review, retrospective</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Daily stand-up</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Backlog refinement</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MVP approach</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Integrate HCD and Lean UX</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Prioritize accessibility</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Run usability tests frequently</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Combine Agile with DevOps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Create transparency via project scaffolding</a:t>
            </a:r>
            <a:endParaRPr sz="1350">
              <a:latin typeface="Inter"/>
              <a:ea typeface="Inter"/>
              <a:cs typeface="Inter"/>
              <a:sym typeface="Inter"/>
            </a:endParaRPr>
          </a:p>
        </p:txBody>
      </p:sp>
      <p:sp>
        <p:nvSpPr>
          <p:cNvPr id="834" name="Google Shape;834;p109"/>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Agile Practices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9" name="Shape 839"/>
        <p:cNvGrpSpPr/>
        <p:nvPr/>
      </p:nvGrpSpPr>
      <p:grpSpPr>
        <a:xfrm>
          <a:off x="0" y="0"/>
          <a:ext cx="0" cy="0"/>
          <a:chOff x="0" y="0"/>
          <a:chExt cx="0" cy="0"/>
        </a:xfrm>
      </p:grpSpPr>
      <p:sp>
        <p:nvSpPr>
          <p:cNvPr id="840" name="Google Shape;840;p11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0"/>
          <p:cNvSpPr/>
          <p:nvPr/>
        </p:nvSpPr>
        <p:spPr>
          <a:xfrm>
            <a:off x="609575" y="1404750"/>
            <a:ext cx="7636500" cy="20181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is a mindset of continuous improvement.</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Open communication and user-centered design.</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Supporting digital transformation and informed procurement decisions.</a:t>
            </a:r>
            <a:endParaRPr sz="1350">
              <a:solidFill>
                <a:srgbClr val="1B1B1B"/>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842" name="Google Shape;842;p110"/>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Final thoughts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7" name="Shape 847"/>
        <p:cNvGrpSpPr/>
        <p:nvPr/>
      </p:nvGrpSpPr>
      <p:grpSpPr>
        <a:xfrm>
          <a:off x="0" y="0"/>
          <a:ext cx="0" cy="0"/>
          <a:chOff x="0" y="0"/>
          <a:chExt cx="0" cy="0"/>
        </a:xfrm>
      </p:grpSpPr>
      <p:sp>
        <p:nvSpPr>
          <p:cNvPr id="848" name="Google Shape;848;p11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1"/>
          <p:cNvSpPr/>
          <p:nvPr/>
        </p:nvSpPr>
        <p:spPr>
          <a:xfrm>
            <a:off x="609575" y="1404750"/>
            <a:ext cx="4974300" cy="1945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350">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sz="1350">
              <a:solidFill>
                <a:srgbClr val="1B1B1B"/>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
        <p:nvSpPr>
          <p:cNvPr id="850" name="Google Shape;850;p111"/>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851" name="Google Shape;851;p111"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6" name="Shape 856"/>
        <p:cNvGrpSpPr/>
        <p:nvPr/>
      </p:nvGrpSpPr>
      <p:grpSpPr>
        <a:xfrm>
          <a:off x="0" y="0"/>
          <a:ext cx="0" cy="0"/>
          <a:chOff x="0" y="0"/>
          <a:chExt cx="0" cy="0"/>
        </a:xfrm>
      </p:grpSpPr>
      <p:sp>
        <p:nvSpPr>
          <p:cNvPr id="857" name="Google Shape;857;p112"/>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Delivery Methods: HCD and DevSecOps</a:t>
            </a:r>
            <a:endParaRPr b="1" sz="4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8" name="Shape 498"/>
        <p:cNvGrpSpPr/>
        <p:nvPr/>
      </p:nvGrpSpPr>
      <p:grpSpPr>
        <a:xfrm>
          <a:off x="0" y="0"/>
          <a:ext cx="0" cy="0"/>
          <a:chOff x="0" y="0"/>
          <a:chExt cx="0" cy="0"/>
        </a:xfrm>
      </p:grpSpPr>
      <p:sp>
        <p:nvSpPr>
          <p:cNvPr id="499" name="Google Shape;499;p68"/>
          <p:cNvSpPr/>
          <p:nvPr/>
        </p:nvSpPr>
        <p:spPr>
          <a:xfrm>
            <a:off x="609600" y="2300288"/>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lang="en" sz="4000">
                <a:solidFill>
                  <a:schemeClr val="dk1"/>
                </a:solidFill>
                <a:latin typeface="Calibri"/>
                <a:ea typeface="Calibri"/>
                <a:cs typeface="Calibri"/>
                <a:sym typeface="Calibri"/>
              </a:rPr>
              <a:t>Digital Services – The Who and The What</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2" name="Shape 862"/>
        <p:cNvGrpSpPr/>
        <p:nvPr/>
      </p:nvGrpSpPr>
      <p:grpSpPr>
        <a:xfrm>
          <a:off x="0" y="0"/>
          <a:ext cx="0" cy="0"/>
          <a:chOff x="0" y="0"/>
          <a:chExt cx="0" cy="0"/>
        </a:xfrm>
      </p:grpSpPr>
      <p:sp>
        <p:nvSpPr>
          <p:cNvPr id="863" name="Google Shape;863;p11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3"/>
          <p:cNvSpPr/>
          <p:nvPr/>
        </p:nvSpPr>
        <p:spPr>
          <a:xfrm>
            <a:off x="609575" y="1404750"/>
            <a:ext cx="7636500" cy="17907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Definition: Putting people at the heart of the design process.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understanding user needs, behaviors, and emotions.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HCD in federal digital service projects: A mindset and methodology.</a:t>
            </a:r>
            <a:endParaRPr sz="1350">
              <a:latin typeface="Inter"/>
              <a:ea typeface="Inter"/>
              <a:cs typeface="Inter"/>
              <a:sym typeface="Inter"/>
            </a:endParaRPr>
          </a:p>
        </p:txBody>
      </p:sp>
      <p:sp>
        <p:nvSpPr>
          <p:cNvPr id="865" name="Google Shape;865;p113"/>
          <p:cNvSpPr/>
          <p:nvPr/>
        </p:nvSpPr>
        <p:spPr>
          <a:xfrm>
            <a:off x="609600" y="609600"/>
            <a:ext cx="6764400" cy="342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2250">
                <a:solidFill>
                  <a:srgbClr val="1B1B1B"/>
                </a:solidFill>
                <a:latin typeface="Inter"/>
                <a:ea typeface="Inter"/>
                <a:cs typeface="Inter"/>
                <a:sym typeface="Inter"/>
              </a:rPr>
              <a:t>What is Human-Centered Design (HCD)?</a:t>
            </a:r>
            <a:endParaRPr i="0" sz="2250" u="none" cap="none" strike="noStrike">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0" name="Shape 870"/>
        <p:cNvGrpSpPr/>
        <p:nvPr/>
      </p:nvGrpSpPr>
      <p:grpSpPr>
        <a:xfrm>
          <a:off x="0" y="0"/>
          <a:ext cx="0" cy="0"/>
          <a:chOff x="0" y="0"/>
          <a:chExt cx="0" cy="0"/>
        </a:xfrm>
      </p:grpSpPr>
      <p:pic>
        <p:nvPicPr>
          <p:cNvPr id="871" name="Google Shape;871;p114"/>
          <p:cNvPicPr preferRelativeResize="0"/>
          <p:nvPr/>
        </p:nvPicPr>
        <p:blipFill>
          <a:blip r:embed="rId3">
            <a:alphaModFix/>
          </a:blip>
          <a:stretch>
            <a:fillRect/>
          </a:stretch>
        </p:blipFill>
        <p:spPr>
          <a:xfrm>
            <a:off x="3693923" y="1295400"/>
            <a:ext cx="5602478" cy="3274501"/>
          </a:xfrm>
          <a:prstGeom prst="rect">
            <a:avLst/>
          </a:prstGeom>
          <a:noFill/>
          <a:ln>
            <a:noFill/>
          </a:ln>
        </p:spPr>
      </p:pic>
      <p:sp>
        <p:nvSpPr>
          <p:cNvPr id="872" name="Google Shape;872;p11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4"/>
          <p:cNvSpPr/>
          <p:nvPr/>
        </p:nvSpPr>
        <p:spPr>
          <a:xfrm>
            <a:off x="459525" y="1404750"/>
            <a:ext cx="3756900" cy="32745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b="1" lang="en" sz="1350">
                <a:solidFill>
                  <a:srgbClr val="1B1B1B"/>
                </a:solidFill>
                <a:latin typeface="Inter"/>
                <a:ea typeface="Inter"/>
                <a:cs typeface="Inter"/>
                <a:sym typeface="Inter"/>
              </a:rPr>
              <a:t>Empathy</a:t>
            </a:r>
            <a:r>
              <a:rPr lang="en" sz="1350">
                <a:solidFill>
                  <a:srgbClr val="1B1B1B"/>
                </a:solidFill>
                <a:latin typeface="Inter"/>
                <a:ea typeface="Inter"/>
                <a:cs typeface="Inter"/>
                <a:sym typeface="Inter"/>
              </a:rPr>
              <a:t>: Understanding user experiences.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b="1" lang="en" sz="1350">
                <a:solidFill>
                  <a:srgbClr val="1B1B1B"/>
                </a:solidFill>
                <a:latin typeface="Inter"/>
                <a:ea typeface="Inter"/>
                <a:cs typeface="Inter"/>
                <a:sym typeface="Inter"/>
              </a:rPr>
              <a:t>User Research</a:t>
            </a:r>
            <a:r>
              <a:rPr lang="en" sz="1350">
                <a:solidFill>
                  <a:srgbClr val="1B1B1B"/>
                </a:solidFill>
                <a:latin typeface="Inter"/>
                <a:ea typeface="Inter"/>
                <a:cs typeface="Inter"/>
                <a:sym typeface="Inter"/>
              </a:rPr>
              <a:t>: Engaging directly with users.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b="1" lang="en" sz="1350">
                <a:solidFill>
                  <a:srgbClr val="1B1B1B"/>
                </a:solidFill>
                <a:latin typeface="Inter"/>
                <a:ea typeface="Inter"/>
                <a:cs typeface="Inter"/>
                <a:sym typeface="Inter"/>
              </a:rPr>
              <a:t>Iterations</a:t>
            </a:r>
            <a:r>
              <a:rPr lang="en" sz="1350">
                <a:solidFill>
                  <a:srgbClr val="1B1B1B"/>
                </a:solidFill>
                <a:latin typeface="Inter"/>
                <a:ea typeface="Inter"/>
                <a:cs typeface="Inter"/>
                <a:sym typeface="Inter"/>
              </a:rPr>
              <a:t>: Testing and refining solutions.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b="1" lang="en" sz="1350">
                <a:solidFill>
                  <a:srgbClr val="1B1B1B"/>
                </a:solidFill>
                <a:latin typeface="Inter"/>
                <a:ea typeface="Inter"/>
                <a:cs typeface="Inter"/>
                <a:sym typeface="Inter"/>
              </a:rPr>
              <a:t>Usability Testing</a:t>
            </a:r>
            <a:r>
              <a:rPr lang="en" sz="1350">
                <a:solidFill>
                  <a:srgbClr val="1B1B1B"/>
                </a:solidFill>
                <a:latin typeface="Inter"/>
                <a:ea typeface="Inter"/>
                <a:cs typeface="Inter"/>
                <a:sym typeface="Inter"/>
              </a:rPr>
              <a:t>: Ongoing user interaction with prototypes.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b="1" lang="en" sz="1350">
                <a:solidFill>
                  <a:srgbClr val="1B1B1B"/>
                </a:solidFill>
                <a:latin typeface="Inter"/>
                <a:ea typeface="Inter"/>
                <a:cs typeface="Inter"/>
                <a:sym typeface="Inter"/>
              </a:rPr>
              <a:t>Design for Everyone</a:t>
            </a:r>
            <a:r>
              <a:rPr lang="en" sz="1350">
                <a:solidFill>
                  <a:srgbClr val="1B1B1B"/>
                </a:solidFill>
                <a:latin typeface="Inter"/>
                <a:ea typeface="Inter"/>
                <a:cs typeface="Inter"/>
                <a:sym typeface="Inter"/>
              </a:rPr>
              <a:t>: Inclusive design and accessibility.</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b="1" lang="en" sz="1350">
                <a:solidFill>
                  <a:srgbClr val="1B1B1B"/>
                </a:solidFill>
                <a:latin typeface="Inter"/>
                <a:ea typeface="Inter"/>
                <a:cs typeface="Inter"/>
                <a:sym typeface="Inter"/>
              </a:rPr>
              <a:t>Collaboration</a:t>
            </a:r>
            <a:r>
              <a:rPr lang="en" sz="1350">
                <a:solidFill>
                  <a:srgbClr val="1B1B1B"/>
                </a:solidFill>
                <a:latin typeface="Inter"/>
                <a:ea typeface="Inter"/>
                <a:cs typeface="Inter"/>
                <a:sym typeface="Inter"/>
              </a:rPr>
              <a:t>: Cross-</a:t>
            </a:r>
            <a:r>
              <a:rPr lang="en" sz="1350">
                <a:solidFill>
                  <a:srgbClr val="1B1B1B"/>
                </a:solidFill>
                <a:latin typeface="Inter"/>
                <a:ea typeface="Inter"/>
                <a:cs typeface="Inter"/>
                <a:sym typeface="Inter"/>
              </a:rPr>
              <a:t>functional</a:t>
            </a:r>
            <a:r>
              <a:rPr lang="en" sz="1350">
                <a:solidFill>
                  <a:srgbClr val="1B1B1B"/>
                </a:solidFill>
                <a:latin typeface="Inter"/>
                <a:ea typeface="Inter"/>
                <a:cs typeface="Inter"/>
                <a:sym typeface="Inter"/>
              </a:rPr>
              <a:t> teamwork.</a:t>
            </a:r>
            <a:endParaRPr sz="1350">
              <a:solidFill>
                <a:srgbClr val="1B1B1B"/>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874" name="Google Shape;874;p114"/>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Core principles of HCD</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9" name="Shape 879"/>
        <p:cNvGrpSpPr/>
        <p:nvPr/>
      </p:nvGrpSpPr>
      <p:grpSpPr>
        <a:xfrm>
          <a:off x="0" y="0"/>
          <a:ext cx="0" cy="0"/>
          <a:chOff x="0" y="0"/>
          <a:chExt cx="0" cy="0"/>
        </a:xfrm>
      </p:grpSpPr>
      <p:sp>
        <p:nvSpPr>
          <p:cNvPr id="880" name="Google Shape;880;p11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5"/>
          <p:cNvSpPr/>
          <p:nvPr/>
        </p:nvSpPr>
        <p:spPr>
          <a:xfrm>
            <a:off x="609575" y="1404750"/>
            <a:ext cx="7636500" cy="16995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Shifting focus from policy/system constraints to user needs.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Ensuring digital tools are functional, equitable, and accessible.</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Real-world example: VA.gov redesign.</a:t>
            </a:r>
            <a:endParaRPr sz="1350">
              <a:latin typeface="Inter"/>
              <a:ea typeface="Inter"/>
              <a:cs typeface="Inter"/>
              <a:sym typeface="Inter"/>
            </a:endParaRPr>
          </a:p>
        </p:txBody>
      </p:sp>
      <p:sp>
        <p:nvSpPr>
          <p:cNvPr id="882" name="Google Shape;882;p115"/>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2250">
                <a:solidFill>
                  <a:srgbClr val="1B1B1B"/>
                </a:solidFill>
                <a:latin typeface="Inter"/>
                <a:ea typeface="Inter"/>
                <a:cs typeface="Inter"/>
                <a:sym typeface="Inter"/>
              </a:rPr>
              <a:t>HCD in Government</a:t>
            </a:r>
            <a:endParaRPr b="1" sz="2250">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7" name="Shape 887"/>
        <p:cNvGrpSpPr/>
        <p:nvPr/>
      </p:nvGrpSpPr>
      <p:grpSpPr>
        <a:xfrm>
          <a:off x="0" y="0"/>
          <a:ext cx="0" cy="0"/>
          <a:chOff x="0" y="0"/>
          <a:chExt cx="0" cy="0"/>
        </a:xfrm>
      </p:grpSpPr>
      <p:sp>
        <p:nvSpPr>
          <p:cNvPr id="888" name="Google Shape;888;p11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6"/>
          <p:cNvSpPr/>
          <p:nvPr/>
        </p:nvSpPr>
        <p:spPr>
          <a:xfrm>
            <a:off x="609575" y="1404750"/>
            <a:ext cx="7636500" cy="23742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Nunito"/>
              <a:buChar char="●"/>
            </a:pPr>
            <a:r>
              <a:rPr lang="en" sz="1350">
                <a:solidFill>
                  <a:srgbClr val="1B1B1B"/>
                </a:solidFill>
                <a:latin typeface="Inter"/>
                <a:ea typeface="Inter"/>
                <a:cs typeface="Inter"/>
                <a:sym typeface="Inter"/>
              </a:rPr>
              <a:t>Definition: Integrating </a:t>
            </a:r>
            <a:r>
              <a:rPr b="1" lang="en" sz="1350">
                <a:solidFill>
                  <a:srgbClr val="1B1B1B"/>
                </a:solidFill>
                <a:latin typeface="Inter"/>
                <a:ea typeface="Inter"/>
                <a:cs typeface="Inter"/>
                <a:sym typeface="Inter"/>
              </a:rPr>
              <a:t>Dev</a:t>
            </a:r>
            <a:r>
              <a:rPr lang="en" sz="1350">
                <a:solidFill>
                  <a:srgbClr val="1B1B1B"/>
                </a:solidFill>
                <a:latin typeface="Inter"/>
                <a:ea typeface="Inter"/>
                <a:cs typeface="Inter"/>
                <a:sym typeface="Inter"/>
              </a:rPr>
              <a:t>elopment, </a:t>
            </a:r>
            <a:r>
              <a:rPr b="1" lang="en" sz="1350">
                <a:solidFill>
                  <a:srgbClr val="1B1B1B"/>
                </a:solidFill>
                <a:latin typeface="Inter"/>
                <a:ea typeface="Inter"/>
                <a:cs typeface="Inter"/>
                <a:sym typeface="Inter"/>
              </a:rPr>
              <a:t>Sec</a:t>
            </a:r>
            <a:r>
              <a:rPr lang="en" sz="1350">
                <a:solidFill>
                  <a:srgbClr val="1B1B1B"/>
                </a:solidFill>
                <a:latin typeface="Inter"/>
                <a:ea typeface="Inter"/>
                <a:cs typeface="Inter"/>
                <a:sym typeface="Inter"/>
              </a:rPr>
              <a:t>urity, and </a:t>
            </a:r>
            <a:r>
              <a:rPr b="1" lang="en" sz="1350">
                <a:solidFill>
                  <a:srgbClr val="1B1B1B"/>
                </a:solidFill>
                <a:latin typeface="Inter"/>
                <a:ea typeface="Inter"/>
                <a:cs typeface="Inter"/>
                <a:sym typeface="Inter"/>
              </a:rPr>
              <a:t>Op</a:t>
            </a:r>
            <a:r>
              <a:rPr lang="en" sz="1350">
                <a:solidFill>
                  <a:srgbClr val="1B1B1B"/>
                </a:solidFill>
                <a:latin typeface="Inter"/>
                <a:ea typeface="Inter"/>
                <a:cs typeface="Inter"/>
                <a:sym typeface="Inter"/>
              </a:rPr>
              <a:t>eration</a:t>
            </a:r>
            <a:r>
              <a:rPr b="1" lang="en" sz="1350">
                <a:solidFill>
                  <a:srgbClr val="1B1B1B"/>
                </a:solidFill>
                <a:latin typeface="Inter"/>
                <a:ea typeface="Inter"/>
                <a:cs typeface="Inter"/>
                <a:sym typeface="Inter"/>
              </a:rPr>
              <a:t>s</a:t>
            </a:r>
            <a:r>
              <a:rPr lang="en" sz="1350">
                <a:solidFill>
                  <a:srgbClr val="1B1B1B"/>
                </a:solidFill>
                <a:latin typeface="Inter"/>
                <a:ea typeface="Inter"/>
                <a:cs typeface="Inter"/>
                <a:sym typeface="Inter"/>
              </a:rPr>
              <a:t>.</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Automating code deployment and maintenance tasks.</a:t>
            </a:r>
            <a:endParaRPr sz="1350">
              <a:solidFill>
                <a:srgbClr val="1B1B1B"/>
              </a:solidFill>
              <a:latin typeface="Inter"/>
              <a:ea typeface="Inter"/>
              <a:cs typeface="Inter"/>
              <a:sym typeface="Inter"/>
            </a:endParaRPr>
          </a:p>
          <a:p>
            <a:pPr indent="-314325" lvl="0" marL="4572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CI/CD pipeline: Continuous Integration and Continuous Delivery</a:t>
            </a:r>
            <a:endParaRPr sz="1350">
              <a:solidFill>
                <a:srgbClr val="1B1B1B"/>
              </a:solidFill>
              <a:latin typeface="Inter"/>
              <a:ea typeface="Inter"/>
              <a:cs typeface="Inter"/>
              <a:sym typeface="Inter"/>
            </a:endParaRPr>
          </a:p>
          <a:p>
            <a:pPr indent="-314325" lvl="1" marL="9144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Enables teams to make small, frequent updates to software to get to production quickly</a:t>
            </a:r>
            <a:endParaRPr sz="1350">
              <a:latin typeface="Inter"/>
              <a:ea typeface="Inter"/>
              <a:cs typeface="Inter"/>
              <a:sym typeface="Inter"/>
            </a:endParaRPr>
          </a:p>
        </p:txBody>
      </p:sp>
      <p:sp>
        <p:nvSpPr>
          <p:cNvPr id="890" name="Google Shape;890;p116"/>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is DevSecOps?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5" name="Shape 895"/>
        <p:cNvGrpSpPr/>
        <p:nvPr/>
      </p:nvGrpSpPr>
      <p:grpSpPr>
        <a:xfrm>
          <a:off x="0" y="0"/>
          <a:ext cx="0" cy="0"/>
          <a:chOff x="0" y="0"/>
          <a:chExt cx="0" cy="0"/>
        </a:xfrm>
      </p:grpSpPr>
      <p:sp>
        <p:nvSpPr>
          <p:cNvPr id="896" name="Google Shape;896;p11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117"/>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2" name="Shape 902"/>
        <p:cNvGrpSpPr/>
        <p:nvPr/>
      </p:nvGrpSpPr>
      <p:grpSpPr>
        <a:xfrm>
          <a:off x="0" y="0"/>
          <a:ext cx="0" cy="0"/>
          <a:chOff x="0" y="0"/>
          <a:chExt cx="0" cy="0"/>
        </a:xfrm>
      </p:grpSpPr>
      <p:sp>
        <p:nvSpPr>
          <p:cNvPr id="903" name="Google Shape;903;p11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 name="Google Shape;904;p118"/>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9" name="Shape 909"/>
        <p:cNvGrpSpPr/>
        <p:nvPr/>
      </p:nvGrpSpPr>
      <p:grpSpPr>
        <a:xfrm>
          <a:off x="0" y="0"/>
          <a:ext cx="0" cy="0"/>
          <a:chOff x="0" y="0"/>
          <a:chExt cx="0" cy="0"/>
        </a:xfrm>
      </p:grpSpPr>
      <p:sp>
        <p:nvSpPr>
          <p:cNvPr id="910" name="Google Shape;910;p11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9"/>
          <p:cNvSpPr/>
          <p:nvPr/>
        </p:nvSpPr>
        <p:spPr>
          <a:xfrm>
            <a:off x="609575" y="1404750"/>
            <a:ext cx="7636500" cy="2321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DevSecOps helps federal agencies deliver stable, scalable, and secure digital services that meet mission needs—without sacrificing speed, quality, or compliance.</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Automates code deployment and testing to reduce manual errors</a:t>
            </a: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Speeds delivery of new features while maintaining security</a:t>
            </a: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Maintains robust, compliant systems with continuous monitoring</a:t>
            </a: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Supports secure data handling and reliable backups</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912" name="Google Shape;912;p119"/>
          <p:cNvSpPr/>
          <p:nvPr/>
        </p:nvSpPr>
        <p:spPr>
          <a:xfrm>
            <a:off x="609600" y="609600"/>
            <a:ext cx="73506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DevSecOps on Federal Projects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7" name="Shape 917"/>
        <p:cNvGrpSpPr/>
        <p:nvPr/>
      </p:nvGrpSpPr>
      <p:grpSpPr>
        <a:xfrm>
          <a:off x="0" y="0"/>
          <a:ext cx="0" cy="0"/>
          <a:chOff x="0" y="0"/>
          <a:chExt cx="0" cy="0"/>
        </a:xfrm>
      </p:grpSpPr>
      <p:sp>
        <p:nvSpPr>
          <p:cNvPr id="918" name="Google Shape;918;p12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20"/>
          <p:cNvSpPr/>
          <p:nvPr/>
        </p:nvSpPr>
        <p:spPr>
          <a:xfrm>
            <a:off x="609575" y="1404750"/>
            <a:ext cx="7636500" cy="13332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"Design is the compass, and DevSecOps is the engine."</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Combined approach supports user value + technical reliability</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Promotes shared responsibility across teams</a:t>
            </a:r>
            <a:endParaRPr sz="1350">
              <a:solidFill>
                <a:srgbClr val="1B1B1B"/>
              </a:solidFill>
              <a:latin typeface="Nunito"/>
              <a:ea typeface="Nunito"/>
              <a:cs typeface="Nunito"/>
              <a:sym typeface="Nunito"/>
            </a:endParaRPr>
          </a:p>
        </p:txBody>
      </p:sp>
      <p:sp>
        <p:nvSpPr>
          <p:cNvPr id="920" name="Google Shape;920;p120"/>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HCD + DevSecOps: The power combo</a:t>
            </a:r>
            <a:endParaRPr b="1" sz="2250">
              <a:latin typeface="Inter"/>
              <a:ea typeface="Inter"/>
              <a:cs typeface="Inter"/>
              <a:sym typeface="Int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5" name="Shape 925"/>
        <p:cNvGrpSpPr/>
        <p:nvPr/>
      </p:nvGrpSpPr>
      <p:grpSpPr>
        <a:xfrm>
          <a:off x="0" y="0"/>
          <a:ext cx="0" cy="0"/>
          <a:chOff x="0" y="0"/>
          <a:chExt cx="0" cy="0"/>
        </a:xfrm>
      </p:grpSpPr>
      <p:sp>
        <p:nvSpPr>
          <p:cNvPr id="926" name="Google Shape;926;p12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1"/>
          <p:cNvSpPr/>
          <p:nvPr/>
        </p:nvSpPr>
        <p:spPr>
          <a:xfrm>
            <a:off x="609575" y="1404750"/>
            <a:ext cx="5367600" cy="1805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350">
                <a:solidFill>
                  <a:schemeClr val="dk1"/>
                </a:solidFill>
                <a:latin typeface="Inter"/>
                <a:ea typeface="Inter"/>
                <a:cs typeface="Inter"/>
                <a:sym typeface="Inter"/>
              </a:rPr>
              <a:t>Using a fictional case study (e.g., a federal agency project) to create a sample sprint backlog, breaking it into user stories. </a:t>
            </a:r>
            <a:endParaRPr sz="135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35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350">
                <a:solidFill>
                  <a:schemeClr val="dk1"/>
                </a:solidFill>
                <a:latin typeface="Inter"/>
                <a:ea typeface="Inter"/>
                <a:cs typeface="Inter"/>
                <a:sym typeface="Inter"/>
              </a:rPr>
              <a:t>Participants will work in groups to prioritize tasks and plan the sprint.</a:t>
            </a:r>
            <a:r>
              <a:rPr b="1" lang="en" sz="1350">
                <a:solidFill>
                  <a:srgbClr val="1B1B1B"/>
                </a:solidFill>
                <a:latin typeface="Inter"/>
                <a:ea typeface="Inter"/>
                <a:cs typeface="Inter"/>
                <a:sym typeface="Inter"/>
              </a:rPr>
              <a:t> </a:t>
            </a:r>
            <a:endParaRPr sz="1350">
              <a:solidFill>
                <a:srgbClr val="1B1B1B"/>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928" name="Google Shape;928;p121"/>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Create a Sprint Backlog</a:t>
            </a:r>
            <a:endParaRPr b="0" i="0" sz="2250" u="none" cap="none" strike="noStrike">
              <a:solidFill>
                <a:schemeClr val="dk1"/>
              </a:solidFill>
              <a:latin typeface="Calibri"/>
              <a:ea typeface="Calibri"/>
              <a:cs typeface="Calibri"/>
              <a:sym typeface="Calibri"/>
            </a:endParaRPr>
          </a:p>
        </p:txBody>
      </p:sp>
      <p:pic>
        <p:nvPicPr>
          <p:cNvPr id="929" name="Google Shape;929;p121"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4" name="Shape 934"/>
        <p:cNvGrpSpPr/>
        <p:nvPr/>
      </p:nvGrpSpPr>
      <p:grpSpPr>
        <a:xfrm>
          <a:off x="0" y="0"/>
          <a:ext cx="0" cy="0"/>
          <a:chOff x="0" y="0"/>
          <a:chExt cx="0" cy="0"/>
        </a:xfrm>
      </p:grpSpPr>
      <p:sp>
        <p:nvSpPr>
          <p:cNvPr id="935" name="Google Shape;935;p122"/>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Delivery Providers: Sources of Supply</a:t>
            </a:r>
            <a:endParaRPr b="1" sz="4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4" name="Shape 504"/>
        <p:cNvGrpSpPr/>
        <p:nvPr/>
      </p:nvGrpSpPr>
      <p:grpSpPr>
        <a:xfrm>
          <a:off x="0" y="0"/>
          <a:ext cx="0" cy="0"/>
          <a:chOff x="0" y="0"/>
          <a:chExt cx="0" cy="0"/>
        </a:xfrm>
      </p:grpSpPr>
      <p:sp>
        <p:nvSpPr>
          <p:cNvPr id="505" name="Google Shape;505;p69"/>
          <p:cNvSpPr/>
          <p:nvPr/>
        </p:nvSpPr>
        <p:spPr>
          <a:xfrm>
            <a:off x="609575" y="384000"/>
            <a:ext cx="7636500" cy="6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Defining Digital Services </a:t>
            </a:r>
            <a:endParaRPr/>
          </a:p>
        </p:txBody>
      </p:sp>
      <p:sp>
        <p:nvSpPr>
          <p:cNvPr id="506" name="Google Shape;506;p69"/>
          <p:cNvSpPr/>
          <p:nvPr/>
        </p:nvSpPr>
        <p:spPr>
          <a:xfrm>
            <a:off x="609575" y="1295400"/>
            <a:ext cx="7636500" cy="2809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80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a:p>
            <a:pPr indent="0" lvl="0" marL="12700" rtl="0" algn="l">
              <a:lnSpc>
                <a:spcPct val="115000"/>
              </a:lnSpc>
              <a:spcBef>
                <a:spcPts val="700"/>
              </a:spcBef>
              <a:spcAft>
                <a:spcPts val="0"/>
              </a:spcAft>
              <a:buClr>
                <a:schemeClr val="dk1"/>
              </a:buClr>
              <a:buSzPts val="1100"/>
              <a:buFont typeface="Arial"/>
              <a:buNone/>
            </a:pPr>
            <a:r>
              <a:rPr i="1" lang="en" sz="1800">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i="1" sz="1800">
              <a:solidFill>
                <a:schemeClr val="dk1"/>
              </a:solidFill>
              <a:latin typeface="Inter"/>
              <a:ea typeface="Inter"/>
              <a:cs typeface="Inter"/>
              <a:sym typeface="Inter"/>
            </a:endParaRPr>
          </a:p>
          <a:p>
            <a:pPr indent="0" lvl="0" marL="12700" rtl="0" algn="l">
              <a:lnSpc>
                <a:spcPct val="115000"/>
              </a:lnSpc>
              <a:spcBef>
                <a:spcPts val="700"/>
              </a:spcBef>
              <a:spcAft>
                <a:spcPts val="0"/>
              </a:spcAft>
              <a:buClr>
                <a:schemeClr val="dk1"/>
              </a:buClr>
              <a:buSzPts val="1100"/>
              <a:buFont typeface="Arial"/>
              <a:buNone/>
            </a:pPr>
            <a:r>
              <a:t/>
            </a:r>
            <a:endParaRPr i="1" sz="1800">
              <a:solidFill>
                <a:schemeClr val="dk1"/>
              </a:solidFill>
              <a:latin typeface="Inter"/>
              <a:ea typeface="Inter"/>
              <a:cs typeface="Inter"/>
              <a:sym typeface="Inter"/>
            </a:endParaRPr>
          </a:p>
          <a:p>
            <a:pPr indent="0" lvl="0" marL="12700" rtl="0" algn="l">
              <a:lnSpc>
                <a:spcPct val="115000"/>
              </a:lnSpc>
              <a:spcBef>
                <a:spcPts val="700"/>
              </a:spcBef>
              <a:spcAft>
                <a:spcPts val="0"/>
              </a:spcAft>
              <a:buClr>
                <a:schemeClr val="dk1"/>
              </a:buClr>
              <a:buSzPts val="1100"/>
              <a:buFont typeface="Arial"/>
              <a:buNone/>
            </a:pPr>
            <a:r>
              <a:rPr i="1" lang="en" sz="1800">
                <a:solidFill>
                  <a:schemeClr val="dk1"/>
                </a:solidFill>
                <a:latin typeface="Inter"/>
                <a:ea typeface="Inter"/>
                <a:cs typeface="Inter"/>
                <a:sym typeface="Inter"/>
              </a:rPr>
              <a:t>-Digital Government Strategy</a:t>
            </a:r>
            <a:endParaRPr i="1" sz="180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0" name="Shape 940"/>
        <p:cNvGrpSpPr/>
        <p:nvPr/>
      </p:nvGrpSpPr>
      <p:grpSpPr>
        <a:xfrm>
          <a:off x="0" y="0"/>
          <a:ext cx="0" cy="0"/>
          <a:chOff x="0" y="0"/>
          <a:chExt cx="0" cy="0"/>
        </a:xfrm>
      </p:grpSpPr>
      <p:sp>
        <p:nvSpPr>
          <p:cNvPr id="941" name="Google Shape;941;p12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23"/>
          <p:cNvSpPr/>
          <p:nvPr/>
        </p:nvSpPr>
        <p:spPr>
          <a:xfrm>
            <a:off x="609575" y="1404750"/>
            <a:ext cx="7636500" cy="2869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Agencies now have in-house digital service teams (e.g., U.S. DOGE Service – USDS).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Teams vary in mission and structure but share goals:</a:t>
            </a:r>
            <a:endParaRPr sz="1350">
              <a:solidFill>
                <a:srgbClr val="1B1B1B"/>
              </a:solidFill>
              <a:latin typeface="Nunito"/>
              <a:ea typeface="Nunito"/>
              <a:cs typeface="Nunito"/>
              <a:sym typeface="Nunito"/>
            </a:endParaRPr>
          </a:p>
          <a:p>
            <a:pPr indent="-298450" lvl="0" marL="457200" rtl="0" algn="l">
              <a:lnSpc>
                <a:spcPct val="115000"/>
              </a:lnSpc>
              <a:spcBef>
                <a:spcPts val="1200"/>
              </a:spcBef>
              <a:spcAft>
                <a:spcPts val="0"/>
              </a:spcAft>
              <a:buClr>
                <a:schemeClr val="dk1"/>
              </a:buClr>
              <a:buSzPts val="1100"/>
              <a:buChar char="●"/>
            </a:pPr>
            <a:r>
              <a:rPr lang="en" sz="1350">
                <a:solidFill>
                  <a:srgbClr val="1B1B1B"/>
                </a:solidFill>
                <a:latin typeface="Nunito"/>
                <a:ea typeface="Nunito"/>
                <a:cs typeface="Nunito"/>
                <a:sym typeface="Nunito"/>
              </a:rPr>
              <a:t>Promote agile, iterative development</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Apply human-centered design (HCD)</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Improve procurement (e.g., modular contracting)</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Support implementation and delivery</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1200"/>
              </a:spcAft>
              <a:buNone/>
            </a:pPr>
            <a:r>
              <a:t/>
            </a:r>
            <a:endParaRPr sz="1350">
              <a:solidFill>
                <a:srgbClr val="1B1B1B"/>
              </a:solidFill>
              <a:latin typeface="Nunito"/>
              <a:ea typeface="Nunito"/>
              <a:cs typeface="Nunito"/>
              <a:sym typeface="Nunito"/>
            </a:endParaRPr>
          </a:p>
        </p:txBody>
      </p:sp>
      <p:sp>
        <p:nvSpPr>
          <p:cNvPr id="943" name="Google Shape;943;p123"/>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The Government Ecosystem</a:t>
            </a:r>
            <a:endParaRPr b="1" sz="2250">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8" name="Shape 948"/>
        <p:cNvGrpSpPr/>
        <p:nvPr/>
      </p:nvGrpSpPr>
      <p:grpSpPr>
        <a:xfrm>
          <a:off x="0" y="0"/>
          <a:ext cx="0" cy="0"/>
          <a:chOff x="0" y="0"/>
          <a:chExt cx="0" cy="0"/>
        </a:xfrm>
      </p:grpSpPr>
      <p:sp>
        <p:nvSpPr>
          <p:cNvPr id="949" name="Google Shape;949;p12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24"/>
          <p:cNvSpPr/>
          <p:nvPr/>
        </p:nvSpPr>
        <p:spPr>
          <a:xfrm>
            <a:off x="609575" y="1404750"/>
            <a:ext cx="7636500" cy="3131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Vendors provide critical expertise and capacity:</a:t>
            </a:r>
            <a:endParaRPr sz="1350">
              <a:solidFill>
                <a:srgbClr val="1B1B1B"/>
              </a:solidFill>
              <a:latin typeface="Nunito"/>
              <a:ea typeface="Nunito"/>
              <a:cs typeface="Nunito"/>
              <a:sym typeface="Nunito"/>
            </a:endParaRPr>
          </a:p>
          <a:p>
            <a:pPr indent="-298450" lvl="0" marL="457200" rtl="0" algn="l">
              <a:lnSpc>
                <a:spcPct val="115000"/>
              </a:lnSpc>
              <a:spcBef>
                <a:spcPts val="1200"/>
              </a:spcBef>
              <a:spcAft>
                <a:spcPts val="0"/>
              </a:spcAft>
              <a:buClr>
                <a:schemeClr val="dk1"/>
              </a:buClr>
              <a:buSzPts val="1100"/>
              <a:buChar char="●"/>
            </a:pPr>
            <a:r>
              <a:rPr lang="en" sz="1350">
                <a:solidFill>
                  <a:srgbClr val="1B1B1B"/>
                </a:solidFill>
                <a:latin typeface="Nunito"/>
                <a:ea typeface="Nunito"/>
                <a:cs typeface="Nunito"/>
                <a:sym typeface="Nunito"/>
              </a:rPr>
              <a:t>Large firms (IBM, Booz Allen)</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Resellers &amp; value-add resellers</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Non-traditional firms (startups, commercial tech)</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Joint ventures and shared service providers</a:t>
            </a:r>
            <a:endParaRPr sz="1350">
              <a:solidFill>
                <a:srgbClr val="1B1B1B"/>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Public-private partnerships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External vendors complement internal teams.</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1200"/>
              </a:spcAft>
              <a:buNone/>
            </a:pPr>
            <a:r>
              <a:t/>
            </a:r>
            <a:endParaRPr sz="1350">
              <a:solidFill>
                <a:srgbClr val="1B1B1B"/>
              </a:solidFill>
              <a:latin typeface="Nunito"/>
              <a:ea typeface="Nunito"/>
              <a:cs typeface="Nunito"/>
              <a:sym typeface="Nunito"/>
            </a:endParaRPr>
          </a:p>
        </p:txBody>
      </p:sp>
      <p:sp>
        <p:nvSpPr>
          <p:cNvPr id="951" name="Google Shape;951;p124"/>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The Private Sector Landscape</a:t>
            </a:r>
            <a:endParaRPr b="1" sz="2250">
              <a:latin typeface="Inter"/>
              <a:ea typeface="Inter"/>
              <a:cs typeface="Inter"/>
              <a:sym typeface="Inte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6" name="Shape 956"/>
        <p:cNvGrpSpPr/>
        <p:nvPr/>
      </p:nvGrpSpPr>
      <p:grpSpPr>
        <a:xfrm>
          <a:off x="0" y="0"/>
          <a:ext cx="0" cy="0"/>
          <a:chOff x="0" y="0"/>
          <a:chExt cx="0" cy="0"/>
        </a:xfrm>
      </p:grpSpPr>
      <p:sp>
        <p:nvSpPr>
          <p:cNvPr id="957" name="Google Shape;957;p12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25"/>
          <p:cNvSpPr/>
          <p:nvPr/>
        </p:nvSpPr>
        <p:spPr>
          <a:xfrm>
            <a:off x="609575" y="1404750"/>
            <a:ext cx="7636500" cy="13332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Many companies now specialize in public-sector digital services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Digital Service Coalition (DSC) includes numerous active vendors</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1200"/>
              </a:spcAft>
              <a:buNone/>
            </a:pPr>
            <a:r>
              <a:t/>
            </a:r>
            <a:endParaRPr sz="1350">
              <a:solidFill>
                <a:srgbClr val="1B1B1B"/>
              </a:solidFill>
              <a:latin typeface="Nunito"/>
              <a:ea typeface="Nunito"/>
              <a:cs typeface="Nunito"/>
              <a:sym typeface="Nunito"/>
            </a:endParaRPr>
          </a:p>
        </p:txBody>
      </p:sp>
      <p:sp>
        <p:nvSpPr>
          <p:cNvPr id="959" name="Google Shape;959;p125"/>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The growing digital service supplier community</a:t>
            </a:r>
            <a:endParaRPr b="1" sz="2250">
              <a:solidFill>
                <a:srgbClr val="1F2328"/>
              </a:solidFill>
              <a:highlight>
                <a:srgbClr val="FFFFFF"/>
              </a:highlight>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4" name="Shape 964"/>
        <p:cNvGrpSpPr/>
        <p:nvPr/>
      </p:nvGrpSpPr>
      <p:grpSpPr>
        <a:xfrm>
          <a:off x="0" y="0"/>
          <a:ext cx="0" cy="0"/>
          <a:chOff x="0" y="0"/>
          <a:chExt cx="0" cy="0"/>
        </a:xfrm>
      </p:grpSpPr>
      <p:sp>
        <p:nvSpPr>
          <p:cNvPr id="965" name="Google Shape;965;p12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26"/>
          <p:cNvSpPr/>
          <p:nvPr/>
        </p:nvSpPr>
        <p:spPr>
          <a:xfrm>
            <a:off x="609575" y="1404750"/>
            <a:ext cx="7636500" cy="312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b="1" lang="en" sz="1350">
                <a:solidFill>
                  <a:srgbClr val="1B1B1B"/>
                </a:solidFill>
                <a:latin typeface="Nunito"/>
                <a:ea typeface="Nunito"/>
                <a:cs typeface="Nunito"/>
                <a:sym typeface="Nunito"/>
              </a:rPr>
              <a:t>Contract Vehicles Overview</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Selecting the right vehicle impacts speed and flexibility.</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Common options:</a:t>
            </a:r>
            <a:endParaRPr sz="1350">
              <a:solidFill>
                <a:srgbClr val="1B1B1B"/>
              </a:solidFill>
              <a:latin typeface="Nunito"/>
              <a:ea typeface="Nunito"/>
              <a:cs typeface="Nunito"/>
              <a:sym typeface="Nunito"/>
            </a:endParaRPr>
          </a:p>
          <a:p>
            <a:pPr indent="-314325" lvl="0" marL="457200" rtl="0" algn="l">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Open Market – Full competition via SAM.gov (RFPs, RFIs, RFQs)</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GWACs – Cross-agency contracts for complex IT (e.g., SEWP V, Alliant 2)</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GSA MAS – Broad vendor access with pre-negotiated terms</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Agency-Specific Vehicles – Tailored BPAs/IDIQs (e.g., VA SPRUCE, SEC BPA)</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1200"/>
              </a:spcAft>
              <a:buNone/>
            </a:pPr>
            <a:r>
              <a:rPr i="1" lang="en" sz="1350">
                <a:solidFill>
                  <a:srgbClr val="1B1B1B"/>
                </a:solidFill>
                <a:latin typeface="Nunito"/>
                <a:ea typeface="Nunito"/>
                <a:cs typeface="Nunito"/>
                <a:sym typeface="Nunito"/>
              </a:rPr>
              <a:t>Agency-specific vehicles increasingly support Agile and HCD practices.</a:t>
            </a:r>
            <a:endParaRPr i="1" sz="1350">
              <a:solidFill>
                <a:srgbClr val="1B1B1B"/>
              </a:solidFill>
              <a:latin typeface="Nunito"/>
              <a:ea typeface="Nunito"/>
              <a:cs typeface="Nunito"/>
              <a:sym typeface="Nunito"/>
            </a:endParaRPr>
          </a:p>
        </p:txBody>
      </p:sp>
      <p:sp>
        <p:nvSpPr>
          <p:cNvPr id="967" name="Google Shape;967;p126"/>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Choosing the Right Contract Vehicle</a:t>
            </a:r>
            <a:endParaRPr b="1" sz="2250">
              <a:solidFill>
                <a:srgbClr val="1F2328"/>
              </a:solidFill>
              <a:highlight>
                <a:srgbClr val="FFFFFF"/>
              </a:highlight>
              <a:latin typeface="Inter"/>
              <a:ea typeface="Inter"/>
              <a:cs typeface="Inter"/>
              <a:sym typeface="Inte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2" name="Shape 972"/>
        <p:cNvGrpSpPr/>
        <p:nvPr/>
      </p:nvGrpSpPr>
      <p:grpSpPr>
        <a:xfrm>
          <a:off x="0" y="0"/>
          <a:ext cx="0" cy="0"/>
          <a:chOff x="0" y="0"/>
          <a:chExt cx="0" cy="0"/>
        </a:xfrm>
      </p:grpSpPr>
      <p:sp>
        <p:nvSpPr>
          <p:cNvPr id="973" name="Google Shape;973;p12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27"/>
          <p:cNvSpPr/>
          <p:nvPr/>
        </p:nvSpPr>
        <p:spPr>
          <a:xfrm>
            <a:off x="609575" y="1404750"/>
            <a:ext cx="7636500" cy="3235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b="1" lang="en" sz="1350">
                <a:solidFill>
                  <a:srgbClr val="1B1B1B"/>
                </a:solidFill>
                <a:latin typeface="Nunito"/>
                <a:ea typeface="Nunito"/>
                <a:cs typeface="Nunito"/>
                <a:sym typeface="Nunito"/>
              </a:rPr>
              <a:t>Common Collaboration Models</a:t>
            </a:r>
            <a:endParaRPr b="1" sz="1350">
              <a:solidFill>
                <a:srgbClr val="1B1B1B"/>
              </a:solidFill>
              <a:latin typeface="Nunito"/>
              <a:ea typeface="Nunito"/>
              <a:cs typeface="Nunito"/>
              <a:sym typeface="Nunito"/>
            </a:endParaRPr>
          </a:p>
          <a:p>
            <a:pPr indent="-314325" lvl="0" marL="457200" rtl="0" algn="l">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Staff Augmentation: Vendors fill specific skill gaps on federal teams</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Full Team Delivery: Vendors handle delivery independently</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Co-Delivery / Hybrid Teams: Integrated vendor-agency teams with shared roles</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1200"/>
              </a:spcAft>
              <a:buNone/>
            </a:pPr>
            <a:r>
              <a:rPr i="1" lang="en" sz="1350">
                <a:solidFill>
                  <a:srgbClr val="1B1B1B"/>
                </a:solidFill>
                <a:latin typeface="Nunito"/>
                <a:ea typeface="Nunito"/>
                <a:cs typeface="Nunito"/>
                <a:sym typeface="Nunito"/>
              </a:rPr>
              <a:t>Choose based on budget, risk, and delivery needs</a:t>
            </a:r>
            <a:endParaRPr i="1" sz="1350">
              <a:solidFill>
                <a:srgbClr val="1B1B1B"/>
              </a:solidFill>
              <a:latin typeface="Nunito"/>
              <a:ea typeface="Nunito"/>
              <a:cs typeface="Nunito"/>
              <a:sym typeface="Nunito"/>
            </a:endParaRPr>
          </a:p>
        </p:txBody>
      </p:sp>
      <p:sp>
        <p:nvSpPr>
          <p:cNvPr id="975" name="Google Shape;975;p127"/>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Collaboration Models Between Agencies and Vendors</a:t>
            </a:r>
            <a:endParaRPr b="1" sz="2250">
              <a:solidFill>
                <a:srgbClr val="1F2328"/>
              </a:solidFill>
              <a:highlight>
                <a:srgbClr val="FFFFFF"/>
              </a:highlight>
              <a:latin typeface="Inter"/>
              <a:ea typeface="Inter"/>
              <a:cs typeface="Inter"/>
              <a:sym typeface="Inte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0" name="Shape 980"/>
        <p:cNvGrpSpPr/>
        <p:nvPr/>
      </p:nvGrpSpPr>
      <p:grpSpPr>
        <a:xfrm>
          <a:off x="0" y="0"/>
          <a:ext cx="0" cy="0"/>
          <a:chOff x="0" y="0"/>
          <a:chExt cx="0" cy="0"/>
        </a:xfrm>
      </p:grpSpPr>
      <p:sp>
        <p:nvSpPr>
          <p:cNvPr id="981" name="Google Shape;981;p12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28"/>
          <p:cNvSpPr/>
          <p:nvPr/>
        </p:nvSpPr>
        <p:spPr>
          <a:xfrm>
            <a:off x="609575" y="1404750"/>
            <a:ext cx="7636500" cy="3298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“Who Does What” in Practice</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Example 1: Vendor conducts user research; agency owns backend</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Example 2: Large integrator runs DevSecOps; consultancy leads UX</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Example 3: Joint sprint planning between vendor and internal product team</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0"/>
              </a:spcAft>
              <a:buNone/>
            </a:pPr>
            <a:r>
              <a:t/>
            </a:r>
            <a:endParaRPr sz="1350">
              <a:solidFill>
                <a:srgbClr val="1B1B1B"/>
              </a:solidFill>
              <a:latin typeface="Nunito"/>
              <a:ea typeface="Nunito"/>
              <a:cs typeface="Nunito"/>
              <a:sym typeface="Nunito"/>
            </a:endParaRPr>
          </a:p>
          <a:p>
            <a:pPr indent="0" lvl="0" marL="0" rtl="0" algn="l">
              <a:lnSpc>
                <a:spcPct val="115000"/>
              </a:lnSpc>
              <a:spcBef>
                <a:spcPts val="1200"/>
              </a:spcBef>
              <a:spcAft>
                <a:spcPts val="1200"/>
              </a:spcAft>
              <a:buNone/>
            </a:pPr>
            <a:r>
              <a:rPr i="1" lang="en" sz="1350">
                <a:solidFill>
                  <a:srgbClr val="1B1B1B"/>
                </a:solidFill>
                <a:latin typeface="Nunito"/>
                <a:ea typeface="Nunito"/>
                <a:cs typeface="Nunito"/>
                <a:sym typeface="Nunito"/>
              </a:rPr>
              <a:t>Hybrid delivery depends on clear roles, communication, and shared goals</a:t>
            </a:r>
            <a:endParaRPr i="1" sz="1350">
              <a:solidFill>
                <a:srgbClr val="1B1B1B"/>
              </a:solidFill>
              <a:latin typeface="Nunito"/>
              <a:ea typeface="Nunito"/>
              <a:cs typeface="Nunito"/>
              <a:sym typeface="Nunito"/>
            </a:endParaRPr>
          </a:p>
        </p:txBody>
      </p:sp>
      <p:sp>
        <p:nvSpPr>
          <p:cNvPr id="983" name="Google Shape;983;p128"/>
          <p:cNvSpPr/>
          <p:nvPr/>
        </p:nvSpPr>
        <p:spPr>
          <a:xfrm>
            <a:off x="609600" y="609600"/>
            <a:ext cx="72807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latin typeface="Inter"/>
                <a:ea typeface="Inter"/>
                <a:cs typeface="Inter"/>
                <a:sym typeface="Inter"/>
              </a:rPr>
              <a:t>Real examples of “Who does what”</a:t>
            </a:r>
            <a:endParaRPr b="1" sz="2250">
              <a:solidFill>
                <a:srgbClr val="1F2328"/>
              </a:solidFill>
              <a:highlight>
                <a:srgbClr val="FFFFFF"/>
              </a:highlight>
              <a:latin typeface="Inter"/>
              <a:ea typeface="Inter"/>
              <a:cs typeface="Inter"/>
              <a:sym typeface="Inte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29"/>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Services Tech Bootcamp</a:t>
            </a:r>
            <a:endParaRPr/>
          </a:p>
        </p:txBody>
      </p:sp>
      <p:sp>
        <p:nvSpPr>
          <p:cNvPr id="989" name="Google Shape;989;p129"/>
          <p:cNvSpPr txBox="1"/>
          <p:nvPr>
            <p:ph idx="2" type="title"/>
          </p:nvPr>
        </p:nvSpPr>
        <p:spPr>
          <a:xfrm>
            <a:off x="2899200" y="1194450"/>
            <a:ext cx="33456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Sprint  3</a:t>
            </a:r>
            <a:endParaRPr sz="4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4" name="Shape 994"/>
        <p:cNvGrpSpPr/>
        <p:nvPr/>
      </p:nvGrpSpPr>
      <p:grpSpPr>
        <a:xfrm>
          <a:off x="0" y="0"/>
          <a:ext cx="0" cy="0"/>
          <a:chOff x="0" y="0"/>
          <a:chExt cx="0" cy="0"/>
        </a:xfrm>
      </p:grpSpPr>
      <p:sp>
        <p:nvSpPr>
          <p:cNvPr id="995" name="Google Shape;995;p13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0"/>
          <p:cNvSpPr/>
          <p:nvPr/>
        </p:nvSpPr>
        <p:spPr>
          <a:xfrm>
            <a:off x="609575" y="1404750"/>
            <a:ext cx="7636500" cy="21990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Today’s acquisition professionals operate in a fast-changing digital environment.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From cloud platforms to custom software, your work increasingly intersects with technology.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Understanding key digital concepts helps ensure that procurement supports secure, scalable, user-centered public services.</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125">
              <a:latin typeface="Inter"/>
              <a:ea typeface="Inter"/>
              <a:cs typeface="Inter"/>
              <a:sym typeface="Inter"/>
            </a:endParaRPr>
          </a:p>
        </p:txBody>
      </p:sp>
      <p:sp>
        <p:nvSpPr>
          <p:cNvPr id="997" name="Google Shape;997;p130"/>
          <p:cNvSpPr/>
          <p:nvPr/>
        </p:nvSpPr>
        <p:spPr>
          <a:xfrm>
            <a:off x="609600" y="609600"/>
            <a:ext cx="73419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Why Digital Service Tech Matters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2" name="Shape 1002"/>
        <p:cNvGrpSpPr/>
        <p:nvPr/>
      </p:nvGrpSpPr>
      <p:grpSpPr>
        <a:xfrm>
          <a:off x="0" y="0"/>
          <a:ext cx="0" cy="0"/>
          <a:chOff x="0" y="0"/>
          <a:chExt cx="0" cy="0"/>
        </a:xfrm>
      </p:grpSpPr>
      <p:sp>
        <p:nvSpPr>
          <p:cNvPr id="1003" name="Google Shape;1003;p13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1"/>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Five essential tech topics</a:t>
            </a:r>
            <a:endParaRPr b="0" i="0" sz="2250" u="none" cap="none" strike="noStrike">
              <a:solidFill>
                <a:schemeClr val="dk1"/>
              </a:solidFill>
              <a:latin typeface="Calibri"/>
              <a:ea typeface="Calibri"/>
              <a:cs typeface="Calibri"/>
              <a:sym typeface="Calibri"/>
            </a:endParaRPr>
          </a:p>
        </p:txBody>
      </p:sp>
      <p:graphicFrame>
        <p:nvGraphicFramePr>
          <p:cNvPr id="1005" name="Google Shape;1005;p131"/>
          <p:cNvGraphicFramePr/>
          <p:nvPr/>
        </p:nvGraphicFramePr>
        <p:xfrm>
          <a:off x="725050" y="1435550"/>
          <a:ext cx="3000000" cy="3000000"/>
        </p:xfrm>
        <a:graphic>
          <a:graphicData uri="http://schemas.openxmlformats.org/drawingml/2006/table">
            <a:tbl>
              <a:tblPr>
                <a:noFill/>
                <a:tableStyleId>{07D92648-3DB5-4E10-89CC-7C8A85C23620}</a:tableStyleId>
              </a:tblPr>
              <a:tblGrid>
                <a:gridCol w="2789075"/>
                <a:gridCol w="4677375"/>
              </a:tblGrid>
              <a:tr h="793250">
                <a:tc>
                  <a:txBody>
                    <a:bodyPr/>
                    <a:lstStyle/>
                    <a:p>
                      <a:pPr indent="0" lvl="0" marL="0" rtl="0" algn="l">
                        <a:spcBef>
                          <a:spcPts val="0"/>
                        </a:spcBef>
                        <a:spcAft>
                          <a:spcPts val="0"/>
                        </a:spcAft>
                        <a:buNone/>
                      </a:pPr>
                      <a:r>
                        <a:rPr b="1" lang="en" sz="1350">
                          <a:latin typeface="Inter"/>
                          <a:ea typeface="Inter"/>
                          <a:cs typeface="Inter"/>
                          <a:sym typeface="Inter"/>
                        </a:rPr>
                        <a:t>Data</a:t>
                      </a:r>
                      <a:endParaRPr b="1" sz="1350">
                        <a:latin typeface="Inter"/>
                        <a:ea typeface="Inter"/>
                        <a:cs typeface="Inter"/>
                        <a:sym typeface="Inter"/>
                      </a:endParaRPr>
                    </a:p>
                  </a:txBody>
                  <a:tcPr marT="91425" marB="91425" marR="91425" marL="91425">
                    <a:solidFill>
                      <a:schemeClr val="lt2"/>
                    </a:solidFill>
                  </a:tcPr>
                </a:tc>
                <a:tc>
                  <a:txBody>
                    <a:bodyPr/>
                    <a:lstStyle/>
                    <a:p>
                      <a:pPr indent="0" lvl="0" marL="0" rtl="0" algn="l">
                        <a:spcBef>
                          <a:spcPts val="0"/>
                        </a:spcBef>
                        <a:spcAft>
                          <a:spcPts val="0"/>
                        </a:spcAft>
                        <a:buNone/>
                      </a:pPr>
                      <a:r>
                        <a:rPr lang="en" sz="1350">
                          <a:latin typeface="Inter"/>
                          <a:ea typeface="Inter"/>
                          <a:cs typeface="Inter"/>
                          <a:sym typeface="Inter"/>
                        </a:rPr>
                        <a:t>Enables insight, impact measurement, and improved operations</a:t>
                      </a:r>
                      <a:endParaRPr sz="135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n" sz="1350">
                          <a:latin typeface="Inter"/>
                          <a:ea typeface="Inter"/>
                          <a:cs typeface="Inter"/>
                          <a:sym typeface="Inter"/>
                        </a:rPr>
                        <a:t>Software</a:t>
                      </a:r>
                      <a:endParaRPr b="1" sz="1350">
                        <a:latin typeface="Inter"/>
                        <a:ea typeface="Inter"/>
                        <a:cs typeface="Inter"/>
                        <a:sym typeface="Inter"/>
                      </a:endParaRPr>
                    </a:p>
                  </a:txBody>
                  <a:tcPr marT="91425" marB="91425" marR="91425" marL="91425">
                    <a:solidFill>
                      <a:schemeClr val="lt2"/>
                    </a:solidFill>
                  </a:tcPr>
                </a:tc>
                <a:tc>
                  <a:txBody>
                    <a:bodyPr/>
                    <a:lstStyle/>
                    <a:p>
                      <a:pPr indent="0" lvl="0" marL="0" rtl="0" algn="l">
                        <a:spcBef>
                          <a:spcPts val="0"/>
                        </a:spcBef>
                        <a:spcAft>
                          <a:spcPts val="0"/>
                        </a:spcAft>
                        <a:buNone/>
                      </a:pPr>
                      <a:r>
                        <a:rPr lang="en" sz="1350">
                          <a:latin typeface="Inter"/>
                          <a:ea typeface="Inter"/>
                          <a:cs typeface="Inter"/>
                          <a:sym typeface="Inter"/>
                        </a:rPr>
                        <a:t>P</a:t>
                      </a:r>
                      <a:r>
                        <a:rPr lang="en" sz="1350">
                          <a:latin typeface="Inter"/>
                          <a:ea typeface="Inter"/>
                          <a:cs typeface="Inter"/>
                          <a:sym typeface="Inter"/>
                        </a:rPr>
                        <a:t>owers agency workflows; must be licensed and maintained</a:t>
                      </a:r>
                      <a:endParaRPr sz="135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n" sz="1350">
                          <a:latin typeface="Inter"/>
                          <a:ea typeface="Inter"/>
                          <a:cs typeface="Inter"/>
                          <a:sym typeface="Inter"/>
                        </a:rPr>
                        <a:t>Cloud</a:t>
                      </a:r>
                      <a:endParaRPr b="1" sz="1350">
                        <a:latin typeface="Inter"/>
                        <a:ea typeface="Inter"/>
                        <a:cs typeface="Inter"/>
                        <a:sym typeface="Inter"/>
                      </a:endParaRPr>
                    </a:p>
                  </a:txBody>
                  <a:tcPr marT="91425" marB="91425" marR="91425" marL="91425">
                    <a:solidFill>
                      <a:schemeClr val="lt2"/>
                    </a:solidFill>
                  </a:tcPr>
                </a:tc>
                <a:tc>
                  <a:txBody>
                    <a:bodyPr/>
                    <a:lstStyle/>
                    <a:p>
                      <a:pPr indent="0" lvl="0" marL="0" rtl="0" algn="l">
                        <a:spcBef>
                          <a:spcPts val="0"/>
                        </a:spcBef>
                        <a:spcAft>
                          <a:spcPts val="0"/>
                        </a:spcAft>
                        <a:buNone/>
                      </a:pPr>
                      <a:r>
                        <a:rPr lang="en" sz="1350">
                          <a:latin typeface="Inter"/>
                          <a:ea typeface="Inter"/>
                          <a:cs typeface="Inter"/>
                          <a:sym typeface="Inter"/>
                        </a:rPr>
                        <a:t>Flexible computing services; requires adaptive contract structures</a:t>
                      </a:r>
                      <a:endParaRPr sz="135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n" sz="1350">
                          <a:latin typeface="Inter"/>
                          <a:ea typeface="Inter"/>
                          <a:cs typeface="Inter"/>
                          <a:sym typeface="Inter"/>
                        </a:rPr>
                        <a:t>Artificial Intelligence (AI)</a:t>
                      </a:r>
                      <a:endParaRPr b="1" sz="1350">
                        <a:latin typeface="Inter"/>
                        <a:ea typeface="Inter"/>
                        <a:cs typeface="Inter"/>
                        <a:sym typeface="Inter"/>
                      </a:endParaRPr>
                    </a:p>
                  </a:txBody>
                  <a:tcPr marT="91425" marB="91425" marR="91425" marL="91425">
                    <a:solidFill>
                      <a:schemeClr val="lt2"/>
                    </a:solidFill>
                  </a:tcPr>
                </a:tc>
                <a:tc>
                  <a:txBody>
                    <a:bodyPr/>
                    <a:lstStyle/>
                    <a:p>
                      <a:pPr indent="0" lvl="0" marL="0" rtl="0" algn="l">
                        <a:spcBef>
                          <a:spcPts val="0"/>
                        </a:spcBef>
                        <a:spcAft>
                          <a:spcPts val="0"/>
                        </a:spcAft>
                        <a:buNone/>
                      </a:pPr>
                      <a:r>
                        <a:rPr lang="en" sz="1350">
                          <a:latin typeface="Inter"/>
                          <a:ea typeface="Inter"/>
                          <a:cs typeface="Inter"/>
                          <a:sym typeface="Inter"/>
                        </a:rPr>
                        <a:t>Supports smarter decision-making; needs ethical and secure sourcing</a:t>
                      </a:r>
                      <a:endParaRPr sz="1350">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b="1" lang="en" sz="1350">
                          <a:latin typeface="Inter"/>
                          <a:ea typeface="Inter"/>
                          <a:cs typeface="Inter"/>
                          <a:sym typeface="Inter"/>
                        </a:rPr>
                        <a:t>Cybersecurity</a:t>
                      </a:r>
                      <a:endParaRPr b="1" sz="1350">
                        <a:latin typeface="Inter"/>
                        <a:ea typeface="Inter"/>
                        <a:cs typeface="Inter"/>
                        <a:sym typeface="Inter"/>
                      </a:endParaRPr>
                    </a:p>
                  </a:txBody>
                  <a:tcPr marT="91425" marB="91425" marR="91425" marL="91425">
                    <a:solidFill>
                      <a:schemeClr val="lt2"/>
                    </a:solidFill>
                  </a:tcPr>
                </a:tc>
                <a:tc>
                  <a:txBody>
                    <a:bodyPr/>
                    <a:lstStyle/>
                    <a:p>
                      <a:pPr indent="0" lvl="0" marL="0" rtl="0" algn="l">
                        <a:spcBef>
                          <a:spcPts val="0"/>
                        </a:spcBef>
                        <a:spcAft>
                          <a:spcPts val="0"/>
                        </a:spcAft>
                        <a:buNone/>
                      </a:pPr>
                      <a:r>
                        <a:rPr lang="en" sz="1350">
                          <a:latin typeface="Inter"/>
                          <a:ea typeface="Inter"/>
                          <a:cs typeface="Inter"/>
                          <a:sym typeface="Inter"/>
                        </a:rPr>
                        <a:t>Safeguards systems and data; must be built into every contract</a:t>
                      </a:r>
                      <a:endParaRPr sz="1350">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0" name="Shape 1010"/>
        <p:cNvGrpSpPr/>
        <p:nvPr/>
      </p:nvGrpSpPr>
      <p:grpSpPr>
        <a:xfrm>
          <a:off x="0" y="0"/>
          <a:ext cx="0" cy="0"/>
          <a:chOff x="0" y="0"/>
          <a:chExt cx="0" cy="0"/>
        </a:xfrm>
      </p:grpSpPr>
      <p:sp>
        <p:nvSpPr>
          <p:cNvPr id="1011" name="Google Shape;1011;p132"/>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Tech Topic: Data</a:t>
            </a:r>
            <a:endParaRPr b="1" sz="4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1" name="Shape 511"/>
        <p:cNvGrpSpPr/>
        <p:nvPr/>
      </p:nvGrpSpPr>
      <p:grpSpPr>
        <a:xfrm>
          <a:off x="0" y="0"/>
          <a:ext cx="0" cy="0"/>
          <a:chOff x="0" y="0"/>
          <a:chExt cx="0" cy="0"/>
        </a:xfrm>
      </p:grpSpPr>
      <p:sp>
        <p:nvSpPr>
          <p:cNvPr id="512" name="Google Shape;512;p70"/>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0"/>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800">
                <a:solidFill>
                  <a:schemeClr val="dk1"/>
                </a:solidFill>
                <a:latin typeface="Calibri"/>
                <a:ea typeface="Calibri"/>
                <a:cs typeface="Calibri"/>
                <a:sym typeface="Calibri"/>
              </a:rPr>
              <a:t>Digital Service Wheel</a:t>
            </a:r>
            <a:endParaRPr b="0" i="0" sz="2250" u="none" cap="none" strike="noStrike">
              <a:solidFill>
                <a:schemeClr val="dk1"/>
              </a:solidFill>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placeholder</a:t>
            </a:r>
            <a:endParaRPr/>
          </a:p>
        </p:txBody>
      </p:sp>
      <p:pic>
        <p:nvPicPr>
          <p:cNvPr id="515" name="Google Shape;515;p7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6" name="Shape 1016"/>
        <p:cNvGrpSpPr/>
        <p:nvPr/>
      </p:nvGrpSpPr>
      <p:grpSpPr>
        <a:xfrm>
          <a:off x="0" y="0"/>
          <a:ext cx="0" cy="0"/>
          <a:chOff x="0" y="0"/>
          <a:chExt cx="0" cy="0"/>
        </a:xfrm>
      </p:grpSpPr>
      <p:sp>
        <p:nvSpPr>
          <p:cNvPr id="1017" name="Google Shape;1017;p13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3"/>
          <p:cNvSpPr/>
          <p:nvPr/>
        </p:nvSpPr>
        <p:spPr>
          <a:xfrm>
            <a:off x="609575" y="1404750"/>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Can anyone give an example of a type of data you use every day in your job?</a:t>
            </a:r>
            <a:endParaRPr sz="1350">
              <a:latin typeface="Inter"/>
              <a:ea typeface="Inter"/>
              <a:cs typeface="Inter"/>
              <a:sym typeface="Inter"/>
            </a:endParaRPr>
          </a:p>
        </p:txBody>
      </p:sp>
      <p:sp>
        <p:nvSpPr>
          <p:cNvPr id="1019" name="Google Shape;1019;p133"/>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Discussion</a:t>
            </a:r>
            <a:endParaRPr b="0" i="0" sz="2250" u="none" cap="none" strike="noStrike">
              <a:solidFill>
                <a:schemeClr val="dk1"/>
              </a:solidFill>
              <a:latin typeface="Calibri"/>
              <a:ea typeface="Calibri"/>
              <a:cs typeface="Calibri"/>
              <a:sym typeface="Calibri"/>
            </a:endParaRPr>
          </a:p>
        </p:txBody>
      </p:sp>
      <p:pic>
        <p:nvPicPr>
          <p:cNvPr id="1020" name="Google Shape;1020;p133"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5" name="Shape 1025"/>
        <p:cNvGrpSpPr/>
        <p:nvPr/>
      </p:nvGrpSpPr>
      <p:grpSpPr>
        <a:xfrm>
          <a:off x="0" y="0"/>
          <a:ext cx="0" cy="0"/>
          <a:chOff x="0" y="0"/>
          <a:chExt cx="0" cy="0"/>
        </a:xfrm>
      </p:grpSpPr>
      <p:sp>
        <p:nvSpPr>
          <p:cNvPr id="1026" name="Google Shape;1026;p13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4"/>
          <p:cNvSpPr/>
          <p:nvPr/>
        </p:nvSpPr>
        <p:spPr>
          <a:xfrm>
            <a:off x="609575" y="1404750"/>
            <a:ext cx="7636500" cy="30777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Common government examples: contractor performance records, purchase histories, emails, budget logs.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Three types of data: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Structured:</a:t>
            </a:r>
            <a:r>
              <a:rPr lang="en" sz="1350">
                <a:solidFill>
                  <a:schemeClr val="dk1"/>
                </a:solidFill>
                <a:latin typeface="Inter"/>
                <a:ea typeface="Inter"/>
                <a:cs typeface="Inter"/>
                <a:sym typeface="Inter"/>
              </a:rPr>
              <a:t> Spreadsheets, databases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Unstructured:</a:t>
            </a:r>
            <a:r>
              <a:rPr lang="en" sz="1350">
                <a:solidFill>
                  <a:schemeClr val="dk1"/>
                </a:solidFill>
                <a:latin typeface="Inter"/>
                <a:ea typeface="Inter"/>
                <a:cs typeface="Inter"/>
                <a:sym typeface="Inter"/>
              </a:rPr>
              <a:t> PDFs, emails, social media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Semi-structured:</a:t>
            </a:r>
            <a:r>
              <a:rPr lang="en" sz="1350">
                <a:solidFill>
                  <a:schemeClr val="dk1"/>
                </a:solidFill>
                <a:latin typeface="Inter"/>
                <a:ea typeface="Inter"/>
                <a:cs typeface="Inter"/>
                <a:sym typeface="Inter"/>
              </a:rPr>
              <a:t> Websites with tags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028" name="Google Shape;1028;p134"/>
          <p:cNvSpPr/>
          <p:nvPr/>
        </p:nvSpPr>
        <p:spPr>
          <a:xfrm>
            <a:off x="609600" y="609600"/>
            <a:ext cx="5295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Is Data (and Why It Matters)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3" name="Shape 1033"/>
        <p:cNvGrpSpPr/>
        <p:nvPr/>
      </p:nvGrpSpPr>
      <p:grpSpPr>
        <a:xfrm>
          <a:off x="0" y="0"/>
          <a:ext cx="0" cy="0"/>
          <a:chOff x="0" y="0"/>
          <a:chExt cx="0" cy="0"/>
        </a:xfrm>
      </p:grpSpPr>
      <p:sp>
        <p:nvSpPr>
          <p:cNvPr id="1034" name="Google Shape;1034;p13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5"/>
          <p:cNvSpPr/>
          <p:nvPr/>
        </p:nvSpPr>
        <p:spPr>
          <a:xfrm>
            <a:off x="609575" y="1404750"/>
            <a:ext cx="7636500" cy="29427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Growing data = growing complexity</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Key challenges:</a:t>
            </a: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Legacy systems can't handle modern volumes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Moving data between clouds/networks = cost/delays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Need for upgrades, smarter design, and new processing methods</a:t>
            </a:r>
            <a:br>
              <a:rPr lang="en" sz="1350">
                <a:latin typeface="Inter"/>
                <a:ea typeface="Inter"/>
                <a:cs typeface="Inter"/>
                <a:sym typeface="Inter"/>
              </a:rPr>
            </a:b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Ensuring data compatibility and accuracy over time</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036" name="Google Shape;1036;p135"/>
          <p:cNvSpPr/>
          <p:nvPr/>
        </p:nvSpPr>
        <p:spPr>
          <a:xfrm>
            <a:off x="609600" y="609600"/>
            <a:ext cx="6790800" cy="3429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2250">
                <a:solidFill>
                  <a:srgbClr val="1F2328"/>
                </a:solidFill>
                <a:highlight>
                  <a:srgbClr val="FFFFFF"/>
                </a:highlight>
              </a:rPr>
              <a:t>Key Considerations for Government Systems</a:t>
            </a:r>
            <a:endParaRPr b="1" sz="2250">
              <a:latin typeface="Inter"/>
              <a:ea typeface="Inter"/>
              <a:cs typeface="Inter"/>
              <a:sym typeface="Inte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1" name="Shape 1041"/>
        <p:cNvGrpSpPr/>
        <p:nvPr/>
      </p:nvGrpSpPr>
      <p:grpSpPr>
        <a:xfrm>
          <a:off x="0" y="0"/>
          <a:ext cx="0" cy="0"/>
          <a:chOff x="0" y="0"/>
          <a:chExt cx="0" cy="0"/>
        </a:xfrm>
      </p:grpSpPr>
      <p:sp>
        <p:nvSpPr>
          <p:cNvPr id="1042" name="Google Shape;1042;p13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6"/>
          <p:cNvSpPr/>
          <p:nvPr/>
        </p:nvSpPr>
        <p:spPr>
          <a:xfrm>
            <a:off x="609575" y="1404750"/>
            <a:ext cx="7636500" cy="31614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Data modernization: Upgrading infrastructure and practices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migration: Moving data across systems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analytics: Using data to drive decisions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lakes &amp; ETL: Managing massive, mixed-format data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provenance: Tracking data’s origin and changes over time</a:t>
            </a:r>
            <a:endParaRPr sz="1350">
              <a:latin typeface="Inter"/>
              <a:ea typeface="Inter"/>
              <a:cs typeface="Inter"/>
              <a:sym typeface="Inter"/>
            </a:endParaRPr>
          </a:p>
        </p:txBody>
      </p:sp>
      <p:sp>
        <p:nvSpPr>
          <p:cNvPr id="1044" name="Google Shape;1044;p136"/>
          <p:cNvSpPr/>
          <p:nvPr/>
        </p:nvSpPr>
        <p:spPr>
          <a:xfrm>
            <a:off x="609600" y="609600"/>
            <a:ext cx="7062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Key Data Topics for Contracting Officers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9" name="Shape 1049"/>
        <p:cNvGrpSpPr/>
        <p:nvPr/>
      </p:nvGrpSpPr>
      <p:grpSpPr>
        <a:xfrm>
          <a:off x="0" y="0"/>
          <a:ext cx="0" cy="0"/>
          <a:chOff x="0" y="0"/>
          <a:chExt cx="0" cy="0"/>
        </a:xfrm>
      </p:grpSpPr>
      <p:sp>
        <p:nvSpPr>
          <p:cNvPr id="1050" name="Google Shape;1050;p13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7"/>
          <p:cNvSpPr/>
          <p:nvPr/>
        </p:nvSpPr>
        <p:spPr>
          <a:xfrm>
            <a:off x="609575" y="1404750"/>
            <a:ext cx="7636500" cy="3448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Open Data:</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Freely accessible and reusable public info</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Promotes transparency, efficiency, and innovation</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 must consider:</a:t>
            </a: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Licensing and data rights</a:t>
            </a: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Privacy risks from dataset combinations</a:t>
            </a: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Publishing standards in contracts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Data Privacy:</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Legal responsibility to protect sensitive info (SSNs, contract data)</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 ensure compliance with the Privacy Act and agency policies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Ask vendors about data handling and storage practices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052" name="Google Shape;1052;p137"/>
          <p:cNvSpPr/>
          <p:nvPr/>
        </p:nvSpPr>
        <p:spPr>
          <a:xfrm>
            <a:off x="609600" y="609600"/>
            <a:ext cx="74643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Open Data &amp; Data Privacy – What You Need to Know</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7" name="Shape 1057"/>
        <p:cNvGrpSpPr/>
        <p:nvPr/>
      </p:nvGrpSpPr>
      <p:grpSpPr>
        <a:xfrm>
          <a:off x="0" y="0"/>
          <a:ext cx="0" cy="0"/>
          <a:chOff x="0" y="0"/>
          <a:chExt cx="0" cy="0"/>
        </a:xfrm>
      </p:grpSpPr>
      <p:sp>
        <p:nvSpPr>
          <p:cNvPr id="1058" name="Google Shape;1058;p13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8"/>
          <p:cNvSpPr/>
          <p:nvPr/>
        </p:nvSpPr>
        <p:spPr>
          <a:xfrm>
            <a:off x="544625" y="1383075"/>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question about data you could ask the next time you're reviewing a tech proposal?</a:t>
            </a:r>
            <a:endParaRPr sz="1350">
              <a:latin typeface="Inter"/>
              <a:ea typeface="Inter"/>
              <a:cs typeface="Inter"/>
              <a:sym typeface="Inter"/>
            </a:endParaRPr>
          </a:p>
        </p:txBody>
      </p:sp>
      <p:sp>
        <p:nvSpPr>
          <p:cNvPr id="1060" name="Google Shape;1060;p138"/>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061" name="Google Shape;1061;p138"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6" name="Shape 1066"/>
        <p:cNvGrpSpPr/>
        <p:nvPr/>
      </p:nvGrpSpPr>
      <p:grpSpPr>
        <a:xfrm>
          <a:off x="0" y="0"/>
          <a:ext cx="0" cy="0"/>
          <a:chOff x="0" y="0"/>
          <a:chExt cx="0" cy="0"/>
        </a:xfrm>
      </p:grpSpPr>
      <p:sp>
        <p:nvSpPr>
          <p:cNvPr id="1067" name="Google Shape;1067;p139"/>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Tech Topic: Software</a:t>
            </a:r>
            <a:endParaRPr b="1" sz="40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2" name="Shape 1072"/>
        <p:cNvGrpSpPr/>
        <p:nvPr/>
      </p:nvGrpSpPr>
      <p:grpSpPr>
        <a:xfrm>
          <a:off x="0" y="0"/>
          <a:ext cx="0" cy="0"/>
          <a:chOff x="0" y="0"/>
          <a:chExt cx="0" cy="0"/>
        </a:xfrm>
      </p:grpSpPr>
      <p:sp>
        <p:nvSpPr>
          <p:cNvPr id="1073" name="Google Shape;1073;p14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0"/>
          <p:cNvSpPr/>
          <p:nvPr/>
        </p:nvSpPr>
        <p:spPr>
          <a:xfrm>
            <a:off x="609575" y="1404750"/>
            <a:ext cx="7636500" cy="34242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b="1" lang="en" sz="1350">
                <a:solidFill>
                  <a:schemeClr val="dk1"/>
                </a:solidFill>
                <a:latin typeface="Inter"/>
                <a:ea typeface="Inter"/>
                <a:cs typeface="Inter"/>
                <a:sym typeface="Inter"/>
              </a:rPr>
              <a:t>What is software?</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Instructions, data, or programs that enable computers and digital systems to perform specific tasks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Includes source code (human-readable) and compiled code (machine-executable)</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 note: Clarify source code vs. compiled access during procurement</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How software is developed:</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Software Development Lifecycle (SDLC): waterfall vs. Agile</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Agile approaches: Scrum (sprints), Kanban (flow)</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Iteration + feedback loops = key to better software</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Example: VA.gov updates using Agile and open-source tools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1075" name="Google Shape;1075;p140"/>
          <p:cNvSpPr/>
          <p:nvPr/>
        </p:nvSpPr>
        <p:spPr>
          <a:xfrm>
            <a:off x="609600" y="609600"/>
            <a:ext cx="7636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Understanding Modern Software and Development</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0" name="Shape 1080"/>
        <p:cNvGrpSpPr/>
        <p:nvPr/>
      </p:nvGrpSpPr>
      <p:grpSpPr>
        <a:xfrm>
          <a:off x="0" y="0"/>
          <a:ext cx="0" cy="0"/>
          <a:chOff x="0" y="0"/>
          <a:chExt cx="0" cy="0"/>
        </a:xfrm>
      </p:grpSpPr>
      <p:sp>
        <p:nvSpPr>
          <p:cNvPr id="1081" name="Google Shape;1081;p14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1"/>
          <p:cNvSpPr/>
          <p:nvPr/>
        </p:nvSpPr>
        <p:spPr>
          <a:xfrm>
            <a:off x="609575" y="1404750"/>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benefits and challenges might agile development methods present to contracting officers?</a:t>
            </a:r>
            <a:endParaRPr sz="1350">
              <a:solidFill>
                <a:schemeClr val="dk1"/>
              </a:solidFill>
              <a:latin typeface="Inter"/>
              <a:ea typeface="Inter"/>
              <a:cs typeface="Inter"/>
              <a:sym typeface="Inter"/>
            </a:endParaRPr>
          </a:p>
        </p:txBody>
      </p:sp>
      <p:sp>
        <p:nvSpPr>
          <p:cNvPr id="1083" name="Google Shape;1083;p141"/>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084" name="Google Shape;1084;p141"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9" name="Shape 1089"/>
        <p:cNvGrpSpPr/>
        <p:nvPr/>
      </p:nvGrpSpPr>
      <p:grpSpPr>
        <a:xfrm>
          <a:off x="0" y="0"/>
          <a:ext cx="0" cy="0"/>
          <a:chOff x="0" y="0"/>
          <a:chExt cx="0" cy="0"/>
        </a:xfrm>
      </p:grpSpPr>
      <p:sp>
        <p:nvSpPr>
          <p:cNvPr id="1090" name="Google Shape;1090;p14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2"/>
          <p:cNvSpPr/>
          <p:nvPr/>
        </p:nvSpPr>
        <p:spPr>
          <a:xfrm>
            <a:off x="609575" y="1404750"/>
            <a:ext cx="7636500" cy="16425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Developers reuse code (libraries, packages)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Risks: security, licensing, and maintenance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SBOM = like a parts list to track and manage these components</a:t>
            </a:r>
            <a:endParaRPr sz="1350">
              <a:latin typeface="Inter"/>
              <a:ea typeface="Inter"/>
              <a:cs typeface="Inter"/>
              <a:sym typeface="Inter"/>
            </a:endParaRPr>
          </a:p>
        </p:txBody>
      </p:sp>
      <p:sp>
        <p:nvSpPr>
          <p:cNvPr id="1092" name="Google Shape;1092;p142"/>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2250">
                <a:solidFill>
                  <a:schemeClr val="dk1"/>
                </a:solidFill>
                <a:latin typeface="Inter"/>
                <a:ea typeface="Inter"/>
                <a:cs typeface="Inter"/>
                <a:sym typeface="Inter"/>
              </a:rPr>
              <a:t>Software Supply Chain</a:t>
            </a:r>
            <a:endParaRPr i="0" sz="2250" u="none" cap="none" strike="noStrike">
              <a:solidFill>
                <a:schemeClr val="dk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0" name="Shape 520"/>
        <p:cNvGrpSpPr/>
        <p:nvPr/>
      </p:nvGrpSpPr>
      <p:grpSpPr>
        <a:xfrm>
          <a:off x="0" y="0"/>
          <a:ext cx="0" cy="0"/>
          <a:chOff x="0" y="0"/>
          <a:chExt cx="0" cy="0"/>
        </a:xfrm>
      </p:grpSpPr>
      <p:sp>
        <p:nvSpPr>
          <p:cNvPr id="521" name="Google Shape;521;p7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1"/>
          <p:cNvSpPr/>
          <p:nvPr/>
        </p:nvSpPr>
        <p:spPr>
          <a:xfrm>
            <a:off x="609575" y="1404750"/>
            <a:ext cx="4114800" cy="2546400"/>
          </a:xfrm>
          <a:prstGeom prst="rect">
            <a:avLst/>
          </a:prstGeom>
          <a:noFill/>
          <a:ln>
            <a:noFill/>
          </a:ln>
        </p:spPr>
        <p:txBody>
          <a:bodyPr anchorCtr="0" anchor="ctr" bIns="45700" lIns="91425" spcFirstLastPara="1" rIns="91425" wrap="square" tIns="45700">
            <a:noAutofit/>
          </a:bodyPr>
          <a:lstStyle/>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Before: Long in-person paper-based process</a:t>
            </a:r>
            <a:endParaRPr sz="1350">
              <a:latin typeface="Inter"/>
              <a:ea typeface="Inter"/>
              <a:cs typeface="Inter"/>
              <a:sym typeface="Inter"/>
            </a:endParaRPr>
          </a:p>
          <a:p>
            <a:pPr indent="0" lvl="0" marL="45720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Now: myUSCIS.gov – digital, self-guided, mobile-friendly</a:t>
            </a:r>
            <a:endParaRPr sz="1350">
              <a:latin typeface="Inter"/>
              <a:ea typeface="Inter"/>
              <a:cs typeface="Inter"/>
              <a:sym typeface="Inter"/>
            </a:endParaRPr>
          </a:p>
          <a:p>
            <a:pPr indent="0" lvl="0" marL="0" marR="0" rtl="0" algn="l">
              <a:lnSpc>
                <a:spcPct val="136000"/>
              </a:lnSpc>
              <a:spcBef>
                <a:spcPts val="0"/>
              </a:spcBef>
              <a:spcAft>
                <a:spcPts val="0"/>
              </a:spcAft>
              <a:buNone/>
            </a:pPr>
            <a:r>
              <a:t/>
            </a:r>
            <a:endParaRPr sz="1350">
              <a:latin typeface="Inter"/>
              <a:ea typeface="Inter"/>
              <a:cs typeface="Inter"/>
              <a:sym typeface="Inter"/>
            </a:endParaRPr>
          </a:p>
          <a:p>
            <a:pPr indent="-314325" lvl="0" marL="457200" marR="0" rtl="0" algn="l">
              <a:lnSpc>
                <a:spcPct val="136000"/>
              </a:lnSpc>
              <a:spcBef>
                <a:spcPts val="0"/>
              </a:spcBef>
              <a:spcAft>
                <a:spcPts val="0"/>
              </a:spcAft>
              <a:buSzPts val="1350"/>
              <a:buFont typeface="Inter"/>
              <a:buChar char="●"/>
            </a:pPr>
            <a:r>
              <a:rPr lang="en" sz="1350">
                <a:latin typeface="Inter"/>
                <a:ea typeface="Inter"/>
                <a:cs typeface="Inter"/>
                <a:sym typeface="Inter"/>
              </a:rPr>
              <a:t>Goals: Reduce burden, increase access, streamline backend processing</a:t>
            </a:r>
            <a:endParaRPr sz="1350">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latin typeface="Inter"/>
              <a:ea typeface="Inter"/>
              <a:cs typeface="Inter"/>
              <a:sym typeface="Inter"/>
            </a:endParaRPr>
          </a:p>
        </p:txBody>
      </p:sp>
      <p:sp>
        <p:nvSpPr>
          <p:cNvPr id="523" name="Google Shape;523;p71"/>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Then and Now: USCIS.gov Use Case</a:t>
            </a:r>
            <a:endParaRPr b="0" i="0" sz="2250" u="none" cap="none" strike="noStrike">
              <a:solidFill>
                <a:schemeClr val="dk1"/>
              </a:solidFill>
              <a:latin typeface="Calibri"/>
              <a:ea typeface="Calibri"/>
              <a:cs typeface="Calibri"/>
              <a:sym typeface="Calibri"/>
            </a:endParaRPr>
          </a:p>
        </p:txBody>
      </p:sp>
      <p:pic>
        <p:nvPicPr>
          <p:cNvPr id="524" name="Google Shape;524;p71"/>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7" name="Shape 1097"/>
        <p:cNvGrpSpPr/>
        <p:nvPr/>
      </p:nvGrpSpPr>
      <p:grpSpPr>
        <a:xfrm>
          <a:off x="0" y="0"/>
          <a:ext cx="0" cy="0"/>
          <a:chOff x="0" y="0"/>
          <a:chExt cx="0" cy="0"/>
        </a:xfrm>
      </p:grpSpPr>
      <p:sp>
        <p:nvSpPr>
          <p:cNvPr id="1098" name="Google Shape;1098;p14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3"/>
          <p:cNvSpPr/>
          <p:nvPr/>
        </p:nvSpPr>
        <p:spPr>
          <a:xfrm>
            <a:off x="609575" y="1404750"/>
            <a:ext cx="7636500" cy="34647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b="1" lang="en" sz="1350">
                <a:solidFill>
                  <a:schemeClr val="dk1"/>
                </a:solidFill>
                <a:latin typeface="Inter"/>
                <a:ea typeface="Inter"/>
                <a:cs typeface="Inter"/>
                <a:sym typeface="Inter"/>
              </a:rPr>
              <a:t>D</a:t>
            </a:r>
            <a:r>
              <a:rPr b="1" lang="en" sz="1350">
                <a:solidFill>
                  <a:schemeClr val="dk1"/>
                </a:solidFill>
                <a:latin typeface="Inter"/>
                <a:ea typeface="Inter"/>
                <a:cs typeface="Inter"/>
                <a:sym typeface="Inter"/>
              </a:rPr>
              <a:t>elivery</a:t>
            </a:r>
            <a:r>
              <a:rPr b="1" lang="en" sz="1350">
                <a:solidFill>
                  <a:schemeClr val="dk1"/>
                </a:solidFill>
                <a:latin typeface="Inter"/>
                <a:ea typeface="Inter"/>
                <a:cs typeface="Inter"/>
                <a:sym typeface="Inter"/>
              </a:rPr>
              <a:t> Models: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b="1" lang="en" sz="1350">
                <a:solidFill>
                  <a:schemeClr val="dk1"/>
                </a:solidFill>
                <a:latin typeface="Inter"/>
                <a:ea typeface="Inter"/>
                <a:cs typeface="Inter"/>
                <a:sym typeface="Inter"/>
              </a:rPr>
              <a:t>Local</a:t>
            </a:r>
            <a:r>
              <a:rPr lang="en" sz="1350">
                <a:solidFill>
                  <a:schemeClr val="dk1"/>
                </a:solidFill>
                <a:latin typeface="Inter"/>
                <a:ea typeface="Inter"/>
                <a:cs typeface="Inter"/>
                <a:sym typeface="Inter"/>
              </a:rPr>
              <a:t> (installed on device) – e.g., Excel</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On-premises</a:t>
            </a:r>
            <a:r>
              <a:rPr lang="en" sz="1350">
                <a:solidFill>
                  <a:schemeClr val="dk1"/>
                </a:solidFill>
                <a:latin typeface="Inter"/>
                <a:ea typeface="Inter"/>
                <a:cs typeface="Inter"/>
                <a:sym typeface="Inter"/>
              </a:rPr>
              <a:t> (hosted in gov’t data centers) – e.g., DOE systems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Cloud-based</a:t>
            </a:r>
            <a:r>
              <a:rPr lang="en" sz="1350">
                <a:solidFill>
                  <a:schemeClr val="dk1"/>
                </a:solidFill>
                <a:latin typeface="Inter"/>
                <a:ea typeface="Inter"/>
                <a:cs typeface="Inter"/>
                <a:sym typeface="Inter"/>
              </a:rPr>
              <a:t> (SaaS, PaaS, IaaS) – scalable, vendor-hosted</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Apps</a:t>
            </a:r>
            <a:r>
              <a:rPr lang="en" sz="1350">
                <a:solidFill>
                  <a:schemeClr val="dk1"/>
                </a:solidFill>
                <a:latin typeface="Inter"/>
                <a:ea typeface="Inter"/>
                <a:cs typeface="Inter"/>
                <a:sym typeface="Inter"/>
              </a:rPr>
              <a:t> (via app stores) – often rely on cloud services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How software is updated:</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CI/CD pipelines = frequent, automated updates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Git/version control tracks changes and supports collaboration</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Testing (automated + human) ensures quality and accessibility</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Environments: dev → test → staging → production</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Risk management tools: canary testing and feature flags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100" name="Google Shape;1100;p143"/>
          <p:cNvSpPr/>
          <p:nvPr/>
        </p:nvSpPr>
        <p:spPr>
          <a:xfrm>
            <a:off x="609600" y="609600"/>
            <a:ext cx="73347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How Software Is Delivered and Updated</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5" name="Shape 1105"/>
        <p:cNvGrpSpPr/>
        <p:nvPr/>
      </p:nvGrpSpPr>
      <p:grpSpPr>
        <a:xfrm>
          <a:off x="0" y="0"/>
          <a:ext cx="0" cy="0"/>
          <a:chOff x="0" y="0"/>
          <a:chExt cx="0" cy="0"/>
        </a:xfrm>
      </p:grpSpPr>
      <p:sp>
        <p:nvSpPr>
          <p:cNvPr id="1106" name="Google Shape;1106;p144"/>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4"/>
          <p:cNvSpPr/>
          <p:nvPr/>
        </p:nvSpPr>
        <p:spPr>
          <a:xfrm>
            <a:off x="609575" y="1404750"/>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Why is continuous integration and continuous delivery (CI/CD) beneficial for government software deployments?</a:t>
            </a:r>
            <a:endParaRPr sz="1350">
              <a:solidFill>
                <a:schemeClr val="dk1"/>
              </a:solidFill>
              <a:latin typeface="Inter"/>
              <a:ea typeface="Inter"/>
              <a:cs typeface="Inter"/>
              <a:sym typeface="Inter"/>
            </a:endParaRPr>
          </a:p>
        </p:txBody>
      </p:sp>
      <p:sp>
        <p:nvSpPr>
          <p:cNvPr id="1108" name="Google Shape;1108;p144"/>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a:t>
            </a:r>
            <a:r>
              <a:rPr b="1" lang="en" sz="2250">
                <a:latin typeface="Inter"/>
                <a:ea typeface="Inter"/>
                <a:cs typeface="Inter"/>
                <a:sym typeface="Inter"/>
              </a:rPr>
              <a:t>: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109" name="Google Shape;1109;p144"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4" name="Shape 1114"/>
        <p:cNvGrpSpPr/>
        <p:nvPr/>
      </p:nvGrpSpPr>
      <p:grpSpPr>
        <a:xfrm>
          <a:off x="0" y="0"/>
          <a:ext cx="0" cy="0"/>
          <a:chOff x="0" y="0"/>
          <a:chExt cx="0" cy="0"/>
        </a:xfrm>
      </p:grpSpPr>
      <p:sp>
        <p:nvSpPr>
          <p:cNvPr id="1115" name="Google Shape;1115;p14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5"/>
          <p:cNvSpPr/>
          <p:nvPr/>
        </p:nvSpPr>
        <p:spPr>
          <a:xfrm>
            <a:off x="609575" y="1295400"/>
            <a:ext cx="4923300" cy="3748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 sz="1350">
                <a:solidFill>
                  <a:schemeClr val="dk1"/>
                </a:solidFill>
                <a:latin typeface="Inter"/>
                <a:ea typeface="Inter"/>
                <a:cs typeface="Inter"/>
                <a:sym typeface="Inter"/>
              </a:rPr>
              <a:t>Modern software is assembled, not built from scratch</a:t>
            </a:r>
            <a:endParaRPr b="1" sz="1350">
              <a:solidFill>
                <a:schemeClr val="dk1"/>
              </a:solidFill>
              <a:latin typeface="Inter"/>
              <a:ea typeface="Inter"/>
              <a:cs typeface="Inter"/>
              <a:sym typeface="Inter"/>
            </a:endParaRPr>
          </a:p>
          <a:p>
            <a:pPr indent="-314325" lvl="0" marL="457200" rtl="0" algn="l">
              <a:lnSpc>
                <a:spcPct val="100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Composed of open-source libraries, third-party tools, proprietary code, and APIs</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Why this matters: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solidFill>
                  <a:schemeClr val="dk1"/>
                </a:solidFill>
                <a:latin typeface="Inter"/>
                <a:ea typeface="Inter"/>
                <a:cs typeface="Inter"/>
                <a:sym typeface="Inter"/>
              </a:rPr>
              <a:t>Untracked components can create </a:t>
            </a:r>
            <a:r>
              <a:rPr b="1" lang="en" sz="1350">
                <a:solidFill>
                  <a:schemeClr val="dk1"/>
                </a:solidFill>
                <a:latin typeface="Inter"/>
                <a:ea typeface="Inter"/>
                <a:cs typeface="Inter"/>
                <a:sym typeface="Inter"/>
              </a:rPr>
              <a:t>hidden security risks</a:t>
            </a:r>
            <a:r>
              <a:rPr lang="en" sz="1350">
                <a:solidFill>
                  <a:schemeClr val="dk1"/>
                </a:solidFill>
                <a:latin typeface="Inter"/>
                <a:ea typeface="Inter"/>
                <a:cs typeface="Inter"/>
                <a:sym typeface="Inter"/>
              </a:rPr>
              <a:t> or </a:t>
            </a:r>
            <a:r>
              <a:rPr b="1" lang="en" sz="1350">
                <a:solidFill>
                  <a:schemeClr val="dk1"/>
                </a:solidFill>
                <a:latin typeface="Inter"/>
                <a:ea typeface="Inter"/>
                <a:cs typeface="Inter"/>
                <a:sym typeface="Inter"/>
              </a:rPr>
              <a:t>licensing conflicts</a:t>
            </a:r>
            <a:endParaRPr b="1"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Key tool for risk management:</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b="1" lang="en" sz="1350">
                <a:solidFill>
                  <a:schemeClr val="dk1"/>
                </a:solidFill>
                <a:latin typeface="Inter"/>
                <a:ea typeface="Inter"/>
                <a:cs typeface="Inter"/>
                <a:sym typeface="Inter"/>
              </a:rPr>
              <a:t>SBOM (Software Bill of Materials)</a:t>
            </a:r>
            <a:r>
              <a:rPr lang="en" sz="1350">
                <a:solidFill>
                  <a:schemeClr val="dk1"/>
                </a:solidFill>
                <a:latin typeface="Inter"/>
                <a:ea typeface="Inter"/>
                <a:cs typeface="Inter"/>
                <a:sym typeface="Inter"/>
              </a:rPr>
              <a:t> = a list of all components in the software</a:t>
            </a: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Enables vulnerability tracking</a:t>
            </a:r>
            <a:endParaRPr sz="1350">
              <a:solidFill>
                <a:schemeClr val="dk1"/>
              </a:solidFill>
              <a:latin typeface="Inter"/>
              <a:ea typeface="Inter"/>
              <a:cs typeface="Inter"/>
              <a:sym typeface="Inter"/>
            </a:endParaRPr>
          </a:p>
          <a:p>
            <a:pPr indent="-314325" lvl="1" marL="9144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Increasingly required in federal procurement</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117" name="Google Shape;1117;p145"/>
          <p:cNvSpPr/>
          <p:nvPr/>
        </p:nvSpPr>
        <p:spPr>
          <a:xfrm>
            <a:off x="609600" y="609600"/>
            <a:ext cx="7165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Understanding the Software Supply Chain</a:t>
            </a:r>
            <a:endParaRPr b="0" i="0" sz="2250" u="none" cap="none" strike="noStrike">
              <a:solidFill>
                <a:schemeClr val="dk1"/>
              </a:solidFill>
              <a:latin typeface="Calibri"/>
              <a:ea typeface="Calibri"/>
              <a:cs typeface="Calibri"/>
              <a:sym typeface="Calibri"/>
            </a:endParaRPr>
          </a:p>
        </p:txBody>
      </p:sp>
      <p:sp>
        <p:nvSpPr>
          <p:cNvPr id="1118" name="Google Shape;1118;p145"/>
          <p:cNvSpPr/>
          <p:nvPr/>
        </p:nvSpPr>
        <p:spPr>
          <a:xfrm>
            <a:off x="5836825" y="3012525"/>
            <a:ext cx="3089100" cy="2029200"/>
          </a:xfrm>
          <a:prstGeom prst="roundRect">
            <a:avLst>
              <a:gd fmla="val 6000" name="adj"/>
            </a:avLst>
          </a:prstGeom>
          <a:solidFill>
            <a:srgbClr val="CFCFC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
        <p:nvSpPr>
          <p:cNvPr id="1119" name="Google Shape;1119;p145"/>
          <p:cNvSpPr txBox="1"/>
          <p:nvPr/>
        </p:nvSpPr>
        <p:spPr>
          <a:xfrm>
            <a:off x="6022400" y="3175975"/>
            <a:ext cx="2796600" cy="17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50">
                <a:solidFill>
                  <a:schemeClr val="dk1"/>
                </a:solidFill>
                <a:latin typeface="Inter"/>
                <a:ea typeface="Inter"/>
                <a:cs typeface="Inter"/>
                <a:sym typeface="Inter"/>
              </a:rPr>
              <a:t>Key questions COs should ask:</a:t>
            </a:r>
            <a:endParaRPr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Do you use SBOMs?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Do you monitor for vulnerabilities and apply patches?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4" name="Shape 1124"/>
        <p:cNvGrpSpPr/>
        <p:nvPr/>
      </p:nvGrpSpPr>
      <p:grpSpPr>
        <a:xfrm>
          <a:off x="0" y="0"/>
          <a:ext cx="0" cy="0"/>
          <a:chOff x="0" y="0"/>
          <a:chExt cx="0" cy="0"/>
        </a:xfrm>
      </p:grpSpPr>
      <p:sp>
        <p:nvSpPr>
          <p:cNvPr id="1125" name="Google Shape;1125;p14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6"/>
          <p:cNvSpPr/>
          <p:nvPr/>
        </p:nvSpPr>
        <p:spPr>
          <a:xfrm>
            <a:off x="609575" y="1404750"/>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role does a Software Bill of Materials (SBOM) play in managing risk?</a:t>
            </a:r>
            <a:endParaRPr sz="1350">
              <a:solidFill>
                <a:schemeClr val="dk1"/>
              </a:solidFill>
              <a:latin typeface="Inter"/>
              <a:ea typeface="Inter"/>
              <a:cs typeface="Inter"/>
              <a:sym typeface="Inter"/>
            </a:endParaRPr>
          </a:p>
        </p:txBody>
      </p:sp>
      <p:sp>
        <p:nvSpPr>
          <p:cNvPr id="1127" name="Google Shape;1127;p146"/>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128" name="Google Shape;1128;p146"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3" name="Shape 1133"/>
        <p:cNvGrpSpPr/>
        <p:nvPr/>
      </p:nvGrpSpPr>
      <p:grpSpPr>
        <a:xfrm>
          <a:off x="0" y="0"/>
          <a:ext cx="0" cy="0"/>
          <a:chOff x="0" y="0"/>
          <a:chExt cx="0" cy="0"/>
        </a:xfrm>
      </p:grpSpPr>
      <p:sp>
        <p:nvSpPr>
          <p:cNvPr id="1134" name="Google Shape;1134;p147"/>
          <p:cNvSpPr/>
          <p:nvPr/>
        </p:nvSpPr>
        <p:spPr>
          <a:xfrm>
            <a:off x="5836825" y="3012525"/>
            <a:ext cx="3089100" cy="2029200"/>
          </a:xfrm>
          <a:prstGeom prst="roundRect">
            <a:avLst>
              <a:gd fmla="val 6000" name="adj"/>
            </a:avLst>
          </a:pr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7"/>
          <p:cNvSpPr/>
          <p:nvPr/>
        </p:nvSpPr>
        <p:spPr>
          <a:xfrm>
            <a:off x="457175" y="1084575"/>
            <a:ext cx="7636500" cy="33909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b="1" lang="en" sz="1350">
                <a:solidFill>
                  <a:schemeClr val="dk1"/>
                </a:solidFill>
                <a:latin typeface="Inter"/>
                <a:ea typeface="Inter"/>
                <a:cs typeface="Inter"/>
                <a:sym typeface="Inter"/>
              </a:rPr>
              <a:t>Types of software licenses: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b="1" lang="en" sz="1350">
                <a:solidFill>
                  <a:schemeClr val="dk1"/>
                </a:solidFill>
                <a:latin typeface="Inter"/>
                <a:ea typeface="Inter"/>
                <a:cs typeface="Inter"/>
                <a:sym typeface="Inter"/>
              </a:rPr>
              <a:t>Proprietary:</a:t>
            </a:r>
            <a:r>
              <a:rPr lang="en" sz="1350">
                <a:solidFill>
                  <a:schemeClr val="dk1"/>
                </a:solidFill>
                <a:latin typeface="Inter"/>
                <a:ea typeface="Inter"/>
                <a:cs typeface="Inter"/>
                <a:sym typeface="Inter"/>
              </a:rPr>
              <a:t> Restricted access, higher vendor dependency</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Open-source:</a:t>
            </a:r>
            <a:r>
              <a:rPr lang="en" sz="1350">
                <a:solidFill>
                  <a:schemeClr val="dk1"/>
                </a:solidFill>
                <a:latin typeface="Inter"/>
                <a:ea typeface="Inter"/>
                <a:cs typeface="Inter"/>
                <a:sym typeface="Inter"/>
              </a:rPr>
              <a:t> More flexible and customizable, but terms vary</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Why licensing matters: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solidFill>
                  <a:schemeClr val="dk1"/>
                </a:solidFill>
                <a:latin typeface="Inter"/>
                <a:ea typeface="Inter"/>
                <a:cs typeface="Inter"/>
                <a:sym typeface="Inter"/>
              </a:rPr>
              <a:t>Affects </a:t>
            </a:r>
            <a:r>
              <a:rPr b="1" lang="en" sz="1350">
                <a:solidFill>
                  <a:schemeClr val="dk1"/>
                </a:solidFill>
                <a:latin typeface="Inter"/>
                <a:ea typeface="Inter"/>
                <a:cs typeface="Inter"/>
                <a:sym typeface="Inter"/>
              </a:rPr>
              <a:t>cost</a:t>
            </a:r>
            <a:r>
              <a:rPr lang="en" sz="1350">
                <a:solidFill>
                  <a:schemeClr val="dk1"/>
                </a:solidFill>
                <a:latin typeface="Inter"/>
                <a:ea typeface="Inter"/>
                <a:cs typeface="Inter"/>
                <a:sym typeface="Inter"/>
              </a:rPr>
              <a:t>, </a:t>
            </a:r>
            <a:r>
              <a:rPr b="1" lang="en" sz="1350">
                <a:solidFill>
                  <a:schemeClr val="dk1"/>
                </a:solidFill>
                <a:latin typeface="Inter"/>
                <a:ea typeface="Inter"/>
                <a:cs typeface="Inter"/>
                <a:sym typeface="Inter"/>
              </a:rPr>
              <a:t>compliance</a:t>
            </a:r>
            <a:r>
              <a:rPr lang="en" sz="1350">
                <a:solidFill>
                  <a:schemeClr val="dk1"/>
                </a:solidFill>
                <a:latin typeface="Inter"/>
                <a:ea typeface="Inter"/>
                <a:cs typeface="Inter"/>
                <a:sym typeface="Inter"/>
              </a:rPr>
              <a:t>, and </a:t>
            </a:r>
            <a:r>
              <a:rPr b="1" lang="en" sz="1350">
                <a:solidFill>
                  <a:schemeClr val="dk1"/>
                </a:solidFill>
                <a:latin typeface="Inter"/>
                <a:ea typeface="Inter"/>
                <a:cs typeface="Inter"/>
                <a:sym typeface="Inter"/>
              </a:rPr>
              <a:t>ability to modify or reuse software</a:t>
            </a:r>
            <a:endParaRPr b="1"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Poor license management = risk of contract violations</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Vendor Lock-In Risks: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Proprietary formats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Limited data portability</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Lack of open standards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137" name="Google Shape;1137;p147"/>
          <p:cNvSpPr/>
          <p:nvPr/>
        </p:nvSpPr>
        <p:spPr>
          <a:xfrm>
            <a:off x="609600" y="609600"/>
            <a:ext cx="77829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Licensing, Vendor Lock-In, and Procurement Strategy	</a:t>
            </a:r>
            <a:endParaRPr b="0" i="0" sz="2250" u="none" cap="none" strike="noStrike">
              <a:solidFill>
                <a:schemeClr val="dk1"/>
              </a:solidFill>
              <a:latin typeface="Calibri"/>
              <a:ea typeface="Calibri"/>
              <a:cs typeface="Calibri"/>
              <a:sym typeface="Calibri"/>
            </a:endParaRPr>
          </a:p>
        </p:txBody>
      </p:sp>
      <p:sp>
        <p:nvSpPr>
          <p:cNvPr id="1138" name="Google Shape;1138;p147"/>
          <p:cNvSpPr txBox="1"/>
          <p:nvPr/>
        </p:nvSpPr>
        <p:spPr>
          <a:xfrm>
            <a:off x="5926050" y="3012525"/>
            <a:ext cx="3000000" cy="19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50">
                <a:solidFill>
                  <a:schemeClr val="dk1"/>
                </a:solidFill>
                <a:latin typeface="Inter"/>
                <a:ea typeface="Inter"/>
                <a:cs typeface="Inter"/>
                <a:sym typeface="Inter"/>
              </a:rPr>
              <a:t>Key questions COs should ask:</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Can we export our data?</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Does the vendor use open standards?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Could another vendor maintain this system if needed?</a:t>
            </a:r>
            <a:endParaRPr sz="1350">
              <a:solidFill>
                <a:schemeClr val="dk1"/>
              </a:solidFill>
              <a:latin typeface="Inter"/>
              <a:ea typeface="Inter"/>
              <a:cs typeface="Inter"/>
              <a:sym typeface="Inte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3" name="Shape 1143"/>
        <p:cNvGrpSpPr/>
        <p:nvPr/>
      </p:nvGrpSpPr>
      <p:grpSpPr>
        <a:xfrm>
          <a:off x="0" y="0"/>
          <a:ext cx="0" cy="0"/>
          <a:chOff x="0" y="0"/>
          <a:chExt cx="0" cy="0"/>
        </a:xfrm>
      </p:grpSpPr>
      <p:sp>
        <p:nvSpPr>
          <p:cNvPr id="1144" name="Google Shape;1144;p14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8"/>
          <p:cNvSpPr/>
          <p:nvPr/>
        </p:nvSpPr>
        <p:spPr>
          <a:xfrm>
            <a:off x="609575" y="1404750"/>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are the major tradeoffs between proprietary and open-source software from a procurement perspective?</a:t>
            </a:r>
            <a:endParaRPr sz="1350">
              <a:solidFill>
                <a:schemeClr val="dk1"/>
              </a:solidFill>
              <a:latin typeface="Inter"/>
              <a:ea typeface="Inter"/>
              <a:cs typeface="Inter"/>
              <a:sym typeface="Inter"/>
            </a:endParaRPr>
          </a:p>
        </p:txBody>
      </p:sp>
      <p:sp>
        <p:nvSpPr>
          <p:cNvPr id="1146" name="Google Shape;1146;p148"/>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147" name="Google Shape;1147;p148"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2" name="Shape 1152"/>
        <p:cNvGrpSpPr/>
        <p:nvPr/>
      </p:nvGrpSpPr>
      <p:grpSpPr>
        <a:xfrm>
          <a:off x="0" y="0"/>
          <a:ext cx="0" cy="0"/>
          <a:chOff x="0" y="0"/>
          <a:chExt cx="0" cy="0"/>
        </a:xfrm>
      </p:grpSpPr>
      <p:sp>
        <p:nvSpPr>
          <p:cNvPr id="1153" name="Google Shape;1153;p14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9"/>
          <p:cNvSpPr/>
          <p:nvPr/>
        </p:nvSpPr>
        <p:spPr>
          <a:xfrm>
            <a:off x="609575" y="1404750"/>
            <a:ext cx="7636500" cy="34242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b="1" lang="en" sz="1350">
                <a:solidFill>
                  <a:schemeClr val="dk1"/>
                </a:solidFill>
                <a:latin typeface="Inter"/>
                <a:ea typeface="Inter"/>
                <a:cs typeface="Inter"/>
                <a:sym typeface="Inter"/>
              </a:rPr>
              <a:t>Standards and policies: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21st Century IDEA Act</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U.S. Digital Services Playbook</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Procurement considerations for COs: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Ask for user research and iterative design</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Support </a:t>
            </a:r>
            <a:r>
              <a:rPr b="1" lang="en" sz="1350">
                <a:solidFill>
                  <a:schemeClr val="dk1"/>
                </a:solidFill>
                <a:latin typeface="Inter"/>
                <a:ea typeface="Inter"/>
                <a:cs typeface="Inter"/>
                <a:sym typeface="Inter"/>
              </a:rPr>
              <a:t>modular delivery</a:t>
            </a:r>
            <a:r>
              <a:rPr lang="en" sz="1350">
                <a:solidFill>
                  <a:schemeClr val="dk1"/>
                </a:solidFill>
                <a:latin typeface="Inter"/>
                <a:ea typeface="Inter"/>
                <a:cs typeface="Inter"/>
                <a:sym typeface="Inter"/>
              </a:rPr>
              <a:t> and </a:t>
            </a:r>
            <a:r>
              <a:rPr b="1" lang="en" sz="1350">
                <a:solidFill>
                  <a:schemeClr val="dk1"/>
                </a:solidFill>
                <a:latin typeface="Inter"/>
                <a:ea typeface="Inter"/>
                <a:cs typeface="Inter"/>
                <a:sym typeface="Inter"/>
              </a:rPr>
              <a:t>API-based architecture</a:t>
            </a:r>
            <a:endParaRPr b="1"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Encourage systems that meet performance benchmarks (e.g., page load time, reliability)</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Continuous Improvement:</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Use analytics + user feedback to evolve systems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Procurements should include monitoring and update cycles</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155" name="Google Shape;1155;p149"/>
          <p:cNvSpPr/>
          <p:nvPr/>
        </p:nvSpPr>
        <p:spPr>
          <a:xfrm>
            <a:off x="609600" y="609600"/>
            <a:ext cx="74067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Design Standards and Procurement Implications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0" name="Shape 1160"/>
        <p:cNvGrpSpPr/>
        <p:nvPr/>
      </p:nvGrpSpPr>
      <p:grpSpPr>
        <a:xfrm>
          <a:off x="0" y="0"/>
          <a:ext cx="0" cy="0"/>
          <a:chOff x="0" y="0"/>
          <a:chExt cx="0" cy="0"/>
        </a:xfrm>
      </p:grpSpPr>
      <p:sp>
        <p:nvSpPr>
          <p:cNvPr id="1161" name="Google Shape;1161;p15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0"/>
          <p:cNvSpPr/>
          <p:nvPr/>
        </p:nvSpPr>
        <p:spPr>
          <a:xfrm>
            <a:off x="609575" y="1214575"/>
            <a:ext cx="5621400" cy="34629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Your mission: In small groups, sketch out a high-level concept for the service and address the following:</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is the core user need?</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does the interface/wireframe look like?</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How will you ensure accessibility and iterative feedback?</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procurement considerations or contract decisions will enable this?</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163" name="Google Shape;1163;p150"/>
          <p:cNvSpPr/>
          <p:nvPr/>
        </p:nvSpPr>
        <p:spPr>
          <a:xfrm>
            <a:off x="609600" y="609600"/>
            <a:ext cx="64842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Build a Digital Service Workshop</a:t>
            </a:r>
            <a:endParaRPr b="0" i="0" sz="2250" u="none" cap="none" strike="noStrike">
              <a:solidFill>
                <a:schemeClr val="dk1"/>
              </a:solidFill>
              <a:latin typeface="Calibri"/>
              <a:ea typeface="Calibri"/>
              <a:cs typeface="Calibri"/>
              <a:sym typeface="Calibri"/>
            </a:endParaRPr>
          </a:p>
        </p:txBody>
      </p:sp>
      <p:pic>
        <p:nvPicPr>
          <p:cNvPr id="1164" name="Google Shape;1164;p150"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9" name="Shape 1169"/>
        <p:cNvGrpSpPr/>
        <p:nvPr/>
      </p:nvGrpSpPr>
      <p:grpSpPr>
        <a:xfrm>
          <a:off x="0" y="0"/>
          <a:ext cx="0" cy="0"/>
          <a:chOff x="0" y="0"/>
          <a:chExt cx="0" cy="0"/>
        </a:xfrm>
      </p:grpSpPr>
      <p:sp>
        <p:nvSpPr>
          <p:cNvPr id="1170" name="Google Shape;1170;p15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1"/>
          <p:cNvSpPr/>
          <p:nvPr/>
        </p:nvSpPr>
        <p:spPr>
          <a:xfrm>
            <a:off x="609600" y="1323150"/>
            <a:ext cx="5621400" cy="24972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None/>
            </a:pPr>
            <a:r>
              <a:rPr lang="en" sz="1350">
                <a:solidFill>
                  <a:schemeClr val="dk1"/>
                </a:solidFill>
                <a:latin typeface="Inter"/>
                <a:ea typeface="Inter"/>
                <a:cs typeface="Inter"/>
                <a:sym typeface="Inter"/>
              </a:rPr>
              <a:t>Group roles:</a:t>
            </a:r>
            <a:endParaRPr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rgbClr val="1B1B1B"/>
              </a:buClr>
              <a:buSzPts val="1350"/>
              <a:buFont typeface="Nunito"/>
              <a:buChar char="●"/>
            </a:pPr>
            <a:r>
              <a:rPr i="1" lang="en" sz="1350">
                <a:solidFill>
                  <a:srgbClr val="1B1B1B"/>
                </a:solidFill>
                <a:latin typeface="Nunito"/>
                <a:ea typeface="Nunito"/>
                <a:cs typeface="Nunito"/>
                <a:sym typeface="Nunito"/>
              </a:rPr>
              <a:t>Facilitator</a:t>
            </a:r>
            <a:r>
              <a:rPr lang="en" sz="1350">
                <a:solidFill>
                  <a:srgbClr val="1B1B1B"/>
                </a:solidFill>
                <a:latin typeface="Nunito"/>
                <a:ea typeface="Nunito"/>
                <a:cs typeface="Nunito"/>
                <a:sym typeface="Nunito"/>
              </a:rPr>
              <a:t> – keeps team on track</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i="1" lang="en" sz="1350">
                <a:solidFill>
                  <a:srgbClr val="1B1B1B"/>
                </a:solidFill>
                <a:latin typeface="Nunito"/>
                <a:ea typeface="Nunito"/>
                <a:cs typeface="Nunito"/>
                <a:sym typeface="Nunito"/>
              </a:rPr>
              <a:t>Note taker/sketcher</a:t>
            </a:r>
            <a:r>
              <a:rPr lang="en" sz="1350">
                <a:solidFill>
                  <a:srgbClr val="1B1B1B"/>
                </a:solidFill>
                <a:latin typeface="Nunito"/>
                <a:ea typeface="Nunito"/>
                <a:cs typeface="Nunito"/>
                <a:sym typeface="Nunito"/>
              </a:rPr>
              <a:t> – captures wireframe and key points</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i="1" lang="en" sz="1350">
                <a:solidFill>
                  <a:srgbClr val="1B1B1B"/>
                </a:solidFill>
                <a:latin typeface="Nunito"/>
                <a:ea typeface="Nunito"/>
                <a:cs typeface="Nunito"/>
                <a:sym typeface="Nunito"/>
              </a:rPr>
              <a:t>Presenter</a:t>
            </a:r>
            <a:r>
              <a:rPr lang="en" sz="1350">
                <a:solidFill>
                  <a:srgbClr val="1B1B1B"/>
                </a:solidFill>
                <a:latin typeface="Nunito"/>
                <a:ea typeface="Nunito"/>
                <a:cs typeface="Nunito"/>
                <a:sym typeface="Nunito"/>
              </a:rPr>
              <a:t> – shares out to full group</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i="1" lang="en" sz="1350">
                <a:solidFill>
                  <a:srgbClr val="1B1B1B"/>
                </a:solidFill>
                <a:latin typeface="Nunito"/>
                <a:ea typeface="Nunito"/>
                <a:cs typeface="Nunito"/>
                <a:sym typeface="Nunito"/>
              </a:rPr>
              <a:t>CO/COR rep</a:t>
            </a:r>
            <a:r>
              <a:rPr lang="en" sz="1350">
                <a:solidFill>
                  <a:srgbClr val="1B1B1B"/>
                </a:solidFill>
                <a:latin typeface="Nunito"/>
                <a:ea typeface="Nunito"/>
                <a:cs typeface="Nunito"/>
                <a:sym typeface="Nunito"/>
              </a:rPr>
              <a:t> – advocates for procurement alignment</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172" name="Google Shape;1172;p151"/>
          <p:cNvSpPr/>
          <p:nvPr/>
        </p:nvSpPr>
        <p:spPr>
          <a:xfrm>
            <a:off x="609600" y="609600"/>
            <a:ext cx="64842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Build a Digital Service Workshop</a:t>
            </a:r>
            <a:endParaRPr b="0" i="0" sz="2250" u="none" cap="none" strike="noStrike">
              <a:solidFill>
                <a:schemeClr val="dk1"/>
              </a:solidFill>
              <a:latin typeface="Calibri"/>
              <a:ea typeface="Calibri"/>
              <a:cs typeface="Calibri"/>
              <a:sym typeface="Calibri"/>
            </a:endParaRPr>
          </a:p>
        </p:txBody>
      </p:sp>
      <p:pic>
        <p:nvPicPr>
          <p:cNvPr id="1173" name="Google Shape;1173;p151"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8" name="Shape 1178"/>
        <p:cNvGrpSpPr/>
        <p:nvPr/>
      </p:nvGrpSpPr>
      <p:grpSpPr>
        <a:xfrm>
          <a:off x="0" y="0"/>
          <a:ext cx="0" cy="0"/>
          <a:chOff x="0" y="0"/>
          <a:chExt cx="0" cy="0"/>
        </a:xfrm>
      </p:grpSpPr>
      <p:sp>
        <p:nvSpPr>
          <p:cNvPr id="1179" name="Google Shape;1179;p15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2"/>
          <p:cNvSpPr/>
          <p:nvPr/>
        </p:nvSpPr>
        <p:spPr>
          <a:xfrm>
            <a:off x="609575" y="1214575"/>
            <a:ext cx="5621400" cy="34629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Deliverables for each group:</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Description of digital service</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Wireframe or sketch (rough is fine!) of a user-facing interface or service flow</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Accessibility considerations (What barriers will you address?)</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Feedback loop (When/how will users or stakeholders provide input?)</a:t>
            </a:r>
            <a:endParaRPr sz="1350">
              <a:solidFill>
                <a:schemeClr val="dk1"/>
              </a:solidFill>
              <a:latin typeface="Inter"/>
              <a:ea typeface="Inter"/>
              <a:cs typeface="Inter"/>
              <a:sym typeface="Inter"/>
            </a:endParaRPr>
          </a:p>
          <a:p>
            <a:pPr indent="-314325" lvl="0" marL="457200" marR="0" rtl="0" algn="l">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Key procurement decisions (What contract features support delivery? Modular? Coaching? ATO strategy?)</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181" name="Google Shape;1181;p152"/>
          <p:cNvSpPr/>
          <p:nvPr/>
        </p:nvSpPr>
        <p:spPr>
          <a:xfrm>
            <a:off x="609600" y="609600"/>
            <a:ext cx="64842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Build a Digital Service Workshop</a:t>
            </a:r>
            <a:endParaRPr b="0" i="0" sz="2250" u="none" cap="none" strike="noStrike">
              <a:solidFill>
                <a:schemeClr val="dk1"/>
              </a:solidFill>
              <a:latin typeface="Calibri"/>
              <a:ea typeface="Calibri"/>
              <a:cs typeface="Calibri"/>
              <a:sym typeface="Calibri"/>
            </a:endParaRPr>
          </a:p>
        </p:txBody>
      </p:sp>
      <p:pic>
        <p:nvPicPr>
          <p:cNvPr id="1182" name="Google Shape;1182;p152"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9" name="Shape 529"/>
        <p:cNvGrpSpPr/>
        <p:nvPr/>
      </p:nvGrpSpPr>
      <p:grpSpPr>
        <a:xfrm>
          <a:off x="0" y="0"/>
          <a:ext cx="0" cy="0"/>
          <a:chOff x="0" y="0"/>
          <a:chExt cx="0" cy="0"/>
        </a:xfrm>
      </p:grpSpPr>
      <p:sp>
        <p:nvSpPr>
          <p:cNvPr id="530" name="Google Shape;530;p7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2"/>
          <p:cNvSpPr/>
          <p:nvPr/>
        </p:nvSpPr>
        <p:spPr>
          <a:xfrm>
            <a:off x="609600" y="1349900"/>
            <a:ext cx="7636500" cy="2778900"/>
          </a:xfrm>
          <a:prstGeom prst="rect">
            <a:avLst/>
          </a:prstGeom>
          <a:noFill/>
          <a:ln>
            <a:noFill/>
          </a:ln>
        </p:spPr>
        <p:txBody>
          <a:bodyPr anchorCtr="0" anchor="ctr" bIns="45700" lIns="91425" spcFirstLastPara="1" rIns="91425" wrap="square" tIns="45700">
            <a:noAutofit/>
          </a:bodyPr>
          <a:lstStyle/>
          <a:p>
            <a:pPr indent="-314325" lvl="1" marL="914400" rtl="0" algn="l">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Who: Immigration applicants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1" marL="9144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What: Online access to status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1" marL="9144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Why: Improve efficiency</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1" marL="9144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Where: Web/mobile</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indent="-314325" lvl="1" marL="914400" rtl="0" algn="l">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How: Iterative build and test with users</a:t>
            </a:r>
            <a:endParaRPr sz="1350">
              <a:latin typeface="Inter"/>
              <a:ea typeface="Inter"/>
              <a:cs typeface="Inter"/>
              <a:sym typeface="Inter"/>
            </a:endParaRPr>
          </a:p>
        </p:txBody>
      </p:sp>
      <p:sp>
        <p:nvSpPr>
          <p:cNvPr id="532" name="Google Shape;532;p72"/>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The 5 Ws of Digital Services (USCIS Example)</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7" name="Shape 1187"/>
        <p:cNvGrpSpPr/>
        <p:nvPr/>
      </p:nvGrpSpPr>
      <p:grpSpPr>
        <a:xfrm>
          <a:off x="0" y="0"/>
          <a:ext cx="0" cy="0"/>
          <a:chOff x="0" y="0"/>
          <a:chExt cx="0" cy="0"/>
        </a:xfrm>
      </p:grpSpPr>
      <p:sp>
        <p:nvSpPr>
          <p:cNvPr id="1188" name="Google Shape;1188;p15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3"/>
          <p:cNvSpPr/>
          <p:nvPr/>
        </p:nvSpPr>
        <p:spPr>
          <a:xfrm>
            <a:off x="609575" y="1214575"/>
            <a:ext cx="5621400" cy="34629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None/>
            </a:pPr>
            <a:r>
              <a:rPr lang="en" sz="1750">
                <a:solidFill>
                  <a:schemeClr val="dk1"/>
                </a:solidFill>
                <a:latin typeface="Inter"/>
                <a:ea typeface="Inter"/>
                <a:cs typeface="Inter"/>
                <a:sym typeface="Inter"/>
              </a:rPr>
              <a:t>Group presentations</a:t>
            </a:r>
            <a:endParaRPr sz="175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 sz="1350">
                <a:solidFill>
                  <a:srgbClr val="1B1B1B"/>
                </a:solidFill>
                <a:latin typeface="Nunito"/>
                <a:ea typeface="Nunito"/>
                <a:cs typeface="Nunito"/>
                <a:sym typeface="Nunito"/>
              </a:rPr>
              <a:t>Each team presents:</a:t>
            </a:r>
            <a:endParaRPr sz="1350">
              <a:solidFill>
                <a:srgbClr val="1B1B1B"/>
              </a:solidFill>
              <a:latin typeface="Nunito"/>
              <a:ea typeface="Nunito"/>
              <a:cs typeface="Nunito"/>
              <a:sym typeface="Nunito"/>
            </a:endParaRPr>
          </a:p>
          <a:p>
            <a:pPr indent="-314325" lvl="0" marL="457200" rtl="0" algn="l">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Their service concept (1–2 minutes)</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Key design choices and how they support user needs</a:t>
            </a:r>
            <a:endParaRPr sz="1350">
              <a:solidFill>
                <a:srgbClr val="1B1B1B"/>
              </a:solidFill>
              <a:latin typeface="Nunito"/>
              <a:ea typeface="Nunito"/>
              <a:cs typeface="Nunito"/>
              <a:sym typeface="Nunito"/>
            </a:endParaRPr>
          </a:p>
          <a:p>
            <a:pPr indent="-314325" lvl="0" marL="457200" rtl="0" algn="l">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Procurement or delivery decisions (tools, contracts, phasing, feedback channels)</a:t>
            </a:r>
            <a:br>
              <a:rPr lang="en" sz="1350">
                <a:solidFill>
                  <a:srgbClr val="1B1B1B"/>
                </a:solidFill>
                <a:latin typeface="Nunito"/>
                <a:ea typeface="Nunito"/>
                <a:cs typeface="Nunito"/>
                <a:sym typeface="Nunito"/>
              </a:rPr>
            </a:br>
            <a:endParaRPr i="1" sz="1350">
              <a:solidFill>
                <a:srgbClr val="1B1B1B"/>
              </a:solidFill>
              <a:latin typeface="Nunito"/>
              <a:ea typeface="Nunito"/>
              <a:cs typeface="Nunito"/>
              <a:sym typeface="Nunito"/>
            </a:endParaRPr>
          </a:p>
          <a:p>
            <a:pPr indent="0" lvl="0" marL="0" marR="0" rtl="0" algn="l">
              <a:lnSpc>
                <a:spcPct val="136000"/>
              </a:lnSpc>
              <a:spcBef>
                <a:spcPts val="120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190" name="Google Shape;1190;p153"/>
          <p:cNvSpPr/>
          <p:nvPr/>
        </p:nvSpPr>
        <p:spPr>
          <a:xfrm>
            <a:off x="609600" y="609600"/>
            <a:ext cx="64842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Build a Digital Service Workshop</a:t>
            </a:r>
            <a:endParaRPr b="0" i="0" sz="2250" u="none" cap="none" strike="noStrike">
              <a:solidFill>
                <a:schemeClr val="dk1"/>
              </a:solidFill>
              <a:latin typeface="Calibri"/>
              <a:ea typeface="Calibri"/>
              <a:cs typeface="Calibri"/>
              <a:sym typeface="Calibri"/>
            </a:endParaRPr>
          </a:p>
        </p:txBody>
      </p:sp>
      <p:pic>
        <p:nvPicPr>
          <p:cNvPr id="1191" name="Google Shape;1191;p153"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6" name="Shape 1196"/>
        <p:cNvGrpSpPr/>
        <p:nvPr/>
      </p:nvGrpSpPr>
      <p:grpSpPr>
        <a:xfrm>
          <a:off x="0" y="0"/>
          <a:ext cx="0" cy="0"/>
          <a:chOff x="0" y="0"/>
          <a:chExt cx="0" cy="0"/>
        </a:xfrm>
      </p:grpSpPr>
      <p:sp>
        <p:nvSpPr>
          <p:cNvPr id="1197" name="Google Shape;1197;p154"/>
          <p:cNvSpPr/>
          <p:nvPr/>
        </p:nvSpPr>
        <p:spPr>
          <a:xfrm>
            <a:off x="609600" y="2300300"/>
            <a:ext cx="7274100" cy="5478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1800"/>
              </a:spcBef>
              <a:spcAft>
                <a:spcPts val="1200"/>
              </a:spcAft>
              <a:buClr>
                <a:schemeClr val="dk1"/>
              </a:buClr>
              <a:buSzPts val="1100"/>
              <a:buFont typeface="Arial"/>
              <a:buNone/>
            </a:pPr>
            <a:r>
              <a:rPr b="1" lang="en" sz="4000">
                <a:solidFill>
                  <a:srgbClr val="1F2328"/>
                </a:solidFill>
                <a:highlight>
                  <a:srgbClr val="FFFFFF"/>
                </a:highlight>
                <a:latin typeface="Calibri"/>
                <a:ea typeface="Calibri"/>
                <a:cs typeface="Calibri"/>
                <a:sym typeface="Calibri"/>
              </a:rPr>
              <a:t>Digital Service Tech Topic: Cloud</a:t>
            </a:r>
            <a:endParaRPr b="1" sz="40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2" name="Shape 1202"/>
        <p:cNvGrpSpPr/>
        <p:nvPr/>
      </p:nvGrpSpPr>
      <p:grpSpPr>
        <a:xfrm>
          <a:off x="0" y="0"/>
          <a:ext cx="0" cy="0"/>
          <a:chOff x="0" y="0"/>
          <a:chExt cx="0" cy="0"/>
        </a:xfrm>
      </p:grpSpPr>
      <p:sp>
        <p:nvSpPr>
          <p:cNvPr id="1203" name="Google Shape;1203;p15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5"/>
          <p:cNvSpPr/>
          <p:nvPr/>
        </p:nvSpPr>
        <p:spPr>
          <a:xfrm>
            <a:off x="609575" y="970275"/>
            <a:ext cx="7636500" cy="3505200"/>
          </a:xfrm>
          <a:prstGeom prst="rect">
            <a:avLst/>
          </a:prstGeom>
          <a:noFill/>
          <a:ln>
            <a:noFill/>
          </a:ln>
        </p:spPr>
        <p:txBody>
          <a:bodyPr anchorCtr="0" anchor="ctr" bIns="45700" lIns="91425" spcFirstLastPara="1" rIns="91425" wrap="square" tIns="45700">
            <a:noAutofit/>
          </a:bodyPr>
          <a:lstStyle/>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Cloud = flexible access to computing resources via the internet</a:t>
            </a:r>
            <a:endParaRPr sz="1350">
              <a:latin typeface="Inter"/>
              <a:ea typeface="Inter"/>
              <a:cs typeface="Inter"/>
              <a:sym typeface="Inter"/>
            </a:endParaRPr>
          </a:p>
          <a:p>
            <a:pPr indent="-314325" lvl="0" marL="457200" rtl="0" algn="l">
              <a:lnSpc>
                <a:spcPct val="136000"/>
              </a:lnSpc>
              <a:spcBef>
                <a:spcPts val="0"/>
              </a:spcBef>
              <a:spcAft>
                <a:spcPts val="0"/>
              </a:spcAft>
              <a:buSzPts val="1350"/>
              <a:buFont typeface="Inter"/>
              <a:buChar char="●"/>
            </a:pPr>
            <a:r>
              <a:rPr lang="en" sz="1350">
                <a:latin typeface="Inter"/>
                <a:ea typeface="Inter"/>
                <a:cs typeface="Inter"/>
                <a:sym typeface="Inter"/>
              </a:rPr>
              <a:t>Not one “cloud”—many vendors, models, and services</a:t>
            </a: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t/>
            </a: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NIST defines five essential features:</a:t>
            </a: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On-demand self-service</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Broad network access</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Resource pooling</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Rapid elasticity</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Measured service</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205" name="Google Shape;1205;p155"/>
          <p:cNvSpPr/>
          <p:nvPr/>
        </p:nvSpPr>
        <p:spPr>
          <a:xfrm>
            <a:off x="609600" y="609600"/>
            <a:ext cx="67716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What Is Cloud Computing?</a:t>
            </a:r>
            <a:endParaRPr b="0" i="0" sz="2250" u="none" cap="none" strike="noStrike">
              <a:solidFill>
                <a:schemeClr val="dk1"/>
              </a:solidFill>
              <a:latin typeface="Calibri"/>
              <a:ea typeface="Calibri"/>
              <a:cs typeface="Calibri"/>
              <a:sym typeface="Calibri"/>
            </a:endParaRPr>
          </a:p>
        </p:txBody>
      </p:sp>
      <p:pic>
        <p:nvPicPr>
          <p:cNvPr id="1206" name="Google Shape;1206;p155"/>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207" name="Google Shape;1207;p155"/>
          <p:cNvSpPr txBox="1"/>
          <p:nvPr/>
        </p:nvSpPr>
        <p:spPr>
          <a:xfrm>
            <a:off x="4725375" y="4791925"/>
            <a:ext cx="41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Source: </a:t>
            </a:r>
            <a:r>
              <a:rPr i="1" lang="en" sz="1000" u="sng">
                <a:solidFill>
                  <a:schemeClr val="hlink"/>
                </a:solidFill>
                <a:hlinkClick r:id="rId4"/>
              </a:rPr>
              <a:t>https://cic.gsa.gov/basics/cloud-basics</a:t>
            </a:r>
            <a:endParaRPr i="1"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2" name="Shape 1212"/>
        <p:cNvGrpSpPr/>
        <p:nvPr/>
      </p:nvGrpSpPr>
      <p:grpSpPr>
        <a:xfrm>
          <a:off x="0" y="0"/>
          <a:ext cx="0" cy="0"/>
          <a:chOff x="0" y="0"/>
          <a:chExt cx="0" cy="0"/>
        </a:xfrm>
      </p:grpSpPr>
      <p:sp>
        <p:nvSpPr>
          <p:cNvPr id="1213" name="Google Shape;1213;p15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6"/>
          <p:cNvSpPr/>
          <p:nvPr/>
        </p:nvSpPr>
        <p:spPr>
          <a:xfrm>
            <a:off x="609575" y="1404750"/>
            <a:ext cx="5367600" cy="1262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How can your agency decide the best way to use (or not use) cloud to support your mission?</a:t>
            </a:r>
            <a:endParaRPr sz="1350">
              <a:solidFill>
                <a:schemeClr val="dk1"/>
              </a:solidFill>
              <a:latin typeface="Inter"/>
              <a:ea typeface="Inter"/>
              <a:cs typeface="Inter"/>
              <a:sym typeface="Inter"/>
            </a:endParaRPr>
          </a:p>
        </p:txBody>
      </p:sp>
      <p:sp>
        <p:nvSpPr>
          <p:cNvPr id="1215" name="Google Shape;1215;p156"/>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216" name="Google Shape;1216;p156"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1" name="Shape 1221"/>
        <p:cNvGrpSpPr/>
        <p:nvPr/>
      </p:nvGrpSpPr>
      <p:grpSpPr>
        <a:xfrm>
          <a:off x="0" y="0"/>
          <a:ext cx="0" cy="0"/>
          <a:chOff x="0" y="0"/>
          <a:chExt cx="0" cy="0"/>
        </a:xfrm>
      </p:grpSpPr>
      <p:sp>
        <p:nvSpPr>
          <p:cNvPr id="1222" name="Google Shape;1222;p15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7"/>
          <p:cNvSpPr/>
          <p:nvPr/>
        </p:nvSpPr>
        <p:spPr>
          <a:xfrm>
            <a:off x="609575" y="1404750"/>
            <a:ext cx="7636500" cy="329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Deployment Types: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Public cloud → Shared third-party services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Private cloud → Exclusive to one agency</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Community or hybrid → Collaborative/shared setups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Service Models: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b="1" lang="en" sz="1350">
                <a:solidFill>
                  <a:schemeClr val="dk1"/>
                </a:solidFill>
                <a:latin typeface="Inter"/>
                <a:ea typeface="Inter"/>
                <a:cs typeface="Inter"/>
                <a:sym typeface="Inter"/>
              </a:rPr>
              <a:t>SaaS</a:t>
            </a:r>
            <a:r>
              <a:rPr lang="en" sz="1350">
                <a:solidFill>
                  <a:schemeClr val="dk1"/>
                </a:solidFill>
                <a:latin typeface="Inter"/>
                <a:ea typeface="Inter"/>
                <a:cs typeface="Inter"/>
                <a:sym typeface="Inter"/>
              </a:rPr>
              <a:t> – ready-to-use apps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PaaS</a:t>
            </a:r>
            <a:r>
              <a:rPr lang="en" sz="1350">
                <a:solidFill>
                  <a:schemeClr val="dk1"/>
                </a:solidFill>
                <a:latin typeface="Inter"/>
                <a:ea typeface="Inter"/>
                <a:cs typeface="Inter"/>
                <a:sym typeface="Inter"/>
              </a:rPr>
              <a:t> – developer tools and platforms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latin typeface="Inter"/>
                <a:ea typeface="Inter"/>
                <a:cs typeface="Inter"/>
                <a:sym typeface="Inter"/>
              </a:rPr>
              <a:t>IaaS</a:t>
            </a:r>
            <a:r>
              <a:rPr lang="en" sz="1350">
                <a:solidFill>
                  <a:schemeClr val="dk1"/>
                </a:solidFill>
                <a:latin typeface="Inter"/>
                <a:ea typeface="Inter"/>
                <a:cs typeface="Inter"/>
                <a:sym typeface="Inter"/>
              </a:rPr>
              <a:t> – infrastructure like servers and storage</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1224" name="Google Shape;1224;p15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Cloud Delivery Models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9" name="Shape 1229"/>
        <p:cNvGrpSpPr/>
        <p:nvPr/>
      </p:nvGrpSpPr>
      <p:grpSpPr>
        <a:xfrm>
          <a:off x="0" y="0"/>
          <a:ext cx="0" cy="0"/>
          <a:chOff x="0" y="0"/>
          <a:chExt cx="0" cy="0"/>
        </a:xfrm>
      </p:grpSpPr>
      <p:sp>
        <p:nvSpPr>
          <p:cNvPr id="1230" name="Google Shape;1230;p15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58"/>
          <p:cNvSpPr/>
          <p:nvPr/>
        </p:nvSpPr>
        <p:spPr>
          <a:xfrm>
            <a:off x="609575" y="1404750"/>
            <a:ext cx="7636500" cy="3350100"/>
          </a:xfrm>
          <a:prstGeom prst="rect">
            <a:avLst/>
          </a:prstGeom>
          <a:noFill/>
          <a:ln>
            <a:noFill/>
          </a:ln>
        </p:spPr>
        <p:txBody>
          <a:bodyPr anchorCtr="0" anchor="ctr" bIns="45700" lIns="91425" spcFirstLastPara="1" rIns="91425" wrap="square" tIns="45700">
            <a:noAutofit/>
          </a:bodyPr>
          <a:lstStyle/>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Elastic, scalable—not fixed assets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Service offerings evolve quickly</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Pay-as-you-go replaces up-front costs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Shared responsibility model: vendor + agency</a:t>
            </a:r>
            <a:endParaRPr sz="1350">
              <a:solidFill>
                <a:schemeClr val="dk1"/>
              </a:solidFill>
              <a:latin typeface="Inter"/>
              <a:ea typeface="Inter"/>
              <a:cs typeface="Inter"/>
              <a:sym typeface="Inter"/>
            </a:endParaRPr>
          </a:p>
          <a:p>
            <a:pPr indent="0" lvl="0" marL="457200" rtl="0" algn="l">
              <a:lnSpc>
                <a:spcPct val="115000"/>
              </a:lnSpc>
              <a:spcBef>
                <a:spcPts val="1200"/>
              </a:spcBef>
              <a:spcAft>
                <a:spcPts val="0"/>
              </a:spcAft>
              <a:buNone/>
            </a:pPr>
            <a:r>
              <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Risks of using traditional models:</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Wasted spending</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Missed services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Incomplete oversight</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350">
              <a:latin typeface="Inter"/>
              <a:ea typeface="Inter"/>
              <a:cs typeface="Inter"/>
              <a:sym typeface="Inter"/>
            </a:endParaRPr>
          </a:p>
        </p:txBody>
      </p:sp>
      <p:sp>
        <p:nvSpPr>
          <p:cNvPr id="1232" name="Google Shape;1232;p158"/>
          <p:cNvSpPr/>
          <p:nvPr/>
        </p:nvSpPr>
        <p:spPr>
          <a:xfrm>
            <a:off x="609600" y="609600"/>
            <a:ext cx="74322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Why Cloud Procurement Requires a Different Approach</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7" name="Shape 1237"/>
        <p:cNvGrpSpPr/>
        <p:nvPr/>
      </p:nvGrpSpPr>
      <p:grpSpPr>
        <a:xfrm>
          <a:off x="0" y="0"/>
          <a:ext cx="0" cy="0"/>
          <a:chOff x="0" y="0"/>
          <a:chExt cx="0" cy="0"/>
        </a:xfrm>
      </p:grpSpPr>
      <p:sp>
        <p:nvSpPr>
          <p:cNvPr id="1238" name="Google Shape;1238;p15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59"/>
          <p:cNvSpPr/>
          <p:nvPr/>
        </p:nvSpPr>
        <p:spPr>
          <a:xfrm>
            <a:off x="609575" y="1404750"/>
            <a:ext cx="5367600" cy="18897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sz="1350">
              <a:solidFill>
                <a:schemeClr val="dk1"/>
              </a:solidFill>
              <a:latin typeface="Inter"/>
              <a:ea typeface="Inter"/>
              <a:cs typeface="Inter"/>
              <a:sym typeface="Inter"/>
            </a:endParaRPr>
          </a:p>
          <a:p>
            <a:pPr indent="0" lvl="0" marL="0" marR="0" rtl="0" algn="l">
              <a:lnSpc>
                <a:spcPct val="136000"/>
              </a:lnSpc>
              <a:spcBef>
                <a:spcPts val="0"/>
              </a:spcBef>
              <a:spcAft>
                <a:spcPts val="0"/>
              </a:spcAft>
              <a:buClr>
                <a:srgbClr val="000000"/>
              </a:buClr>
              <a:buSzPts val="1125"/>
              <a:buFont typeface="Inter"/>
              <a:buNone/>
            </a:pPr>
            <a:r>
              <a:t/>
            </a:r>
            <a:endParaRPr sz="1350">
              <a:solidFill>
                <a:schemeClr val="dk1"/>
              </a:solidFill>
              <a:latin typeface="Inter"/>
              <a:ea typeface="Inter"/>
              <a:cs typeface="Inter"/>
              <a:sym typeface="Inter"/>
            </a:endParaRPr>
          </a:p>
        </p:txBody>
      </p:sp>
      <p:sp>
        <p:nvSpPr>
          <p:cNvPr id="1240" name="Google Shape;1240;p159"/>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241" name="Google Shape;1241;p159"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6" name="Shape 1246"/>
        <p:cNvGrpSpPr/>
        <p:nvPr/>
      </p:nvGrpSpPr>
      <p:grpSpPr>
        <a:xfrm>
          <a:off x="0" y="0"/>
          <a:ext cx="0" cy="0"/>
          <a:chOff x="0" y="0"/>
          <a:chExt cx="0" cy="0"/>
        </a:xfrm>
      </p:grpSpPr>
      <p:sp>
        <p:nvSpPr>
          <p:cNvPr id="1247" name="Google Shape;1247;p16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0"/>
          <p:cNvSpPr/>
          <p:nvPr/>
        </p:nvSpPr>
        <p:spPr>
          <a:xfrm>
            <a:off x="609575" y="1404750"/>
            <a:ext cx="7636500" cy="3375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Security:</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FedRAMP-authorized services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IAM, vulnerability management, SIEM tools</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Shared security responsibilities</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Governance:</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 IT, CORs, cyber, finance, and program staff</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Monitor cloud usage, cost trends, and technical performance</a:t>
            </a:r>
            <a:endParaRPr sz="135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350">
                <a:solidFill>
                  <a:schemeClr val="dk1"/>
                </a:solidFill>
                <a:latin typeface="Inter"/>
                <a:ea typeface="Inter"/>
                <a:cs typeface="Inter"/>
                <a:sym typeface="Inter"/>
              </a:rPr>
              <a:t>Cost Control:</a:t>
            </a:r>
            <a:endParaRPr b="1" sz="1350">
              <a:solidFill>
                <a:schemeClr val="dk1"/>
              </a:solidFill>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Price varies monthly—skills matter more than sticker price</a:t>
            </a:r>
            <a:endParaRPr sz="1350">
              <a:solidFill>
                <a:schemeClr val="dk1"/>
              </a:solidFill>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Plan for training, dynamic pricing, and cost monitoring</a:t>
            </a:r>
            <a:endParaRPr sz="1350">
              <a:solidFill>
                <a:schemeClr val="dk1"/>
              </a:solidFill>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249" name="Google Shape;1249;p160"/>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Keys to Cloud Success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4" name="Shape 1254"/>
        <p:cNvGrpSpPr/>
        <p:nvPr/>
      </p:nvGrpSpPr>
      <p:grpSpPr>
        <a:xfrm>
          <a:off x="0" y="0"/>
          <a:ext cx="0" cy="0"/>
          <a:chOff x="0" y="0"/>
          <a:chExt cx="0" cy="0"/>
        </a:xfrm>
      </p:grpSpPr>
      <p:sp>
        <p:nvSpPr>
          <p:cNvPr id="1255" name="Google Shape;1255;p161"/>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1"/>
          <p:cNvSpPr/>
          <p:nvPr/>
        </p:nvSpPr>
        <p:spPr>
          <a:xfrm>
            <a:off x="609575" y="1404750"/>
            <a:ext cx="7636500" cy="3448500"/>
          </a:xfrm>
          <a:prstGeom prst="rect">
            <a:avLst/>
          </a:prstGeom>
          <a:noFill/>
          <a:ln>
            <a:noFill/>
          </a:ln>
        </p:spPr>
        <p:txBody>
          <a:bodyPr anchorCtr="0" anchor="ctr" bIns="45700" lIns="91425" spcFirstLastPara="1" rIns="91425" wrap="square" tIns="45700">
            <a:noAutofit/>
          </a:bodyPr>
          <a:lstStyle/>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Match vendor capabilities to agency needs (e.g., AI/ML, security)</a:t>
            </a: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Consider multi-cloud or hybrid-cloud architecture</a:t>
            </a:r>
            <a:br>
              <a:rPr lang="en" sz="1350">
                <a:latin typeface="Inter"/>
                <a:ea typeface="Inter"/>
                <a:cs typeface="Inter"/>
                <a:sym typeface="Inter"/>
              </a:rPr>
            </a:br>
            <a:endParaRPr sz="1350">
              <a:latin typeface="Inter"/>
              <a:ea typeface="Inter"/>
              <a:cs typeface="Inter"/>
              <a:sym typeface="Inter"/>
            </a:endParaRPr>
          </a:p>
          <a:p>
            <a:pPr indent="0" lvl="0" marL="0" rtl="0" algn="l">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Avoid:</a:t>
            </a: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Restrictive or siloed contracts</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Shadow IT caused by limited access</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Missing out on volume discounts</a:t>
            </a:r>
            <a:endParaRPr sz="1350">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Include:</a:t>
            </a:r>
            <a:endParaRPr sz="1350">
              <a:latin typeface="Inter"/>
              <a:ea typeface="Inter"/>
              <a:cs typeface="Inter"/>
              <a:sym typeface="Inter"/>
            </a:endParaRPr>
          </a:p>
          <a:p>
            <a:pPr indent="-314325" lvl="0" marL="457200" rtl="0" algn="l">
              <a:lnSpc>
                <a:spcPct val="115000"/>
              </a:lnSpc>
              <a:spcBef>
                <a:spcPts val="1200"/>
              </a:spcBef>
              <a:spcAft>
                <a:spcPts val="0"/>
              </a:spcAft>
              <a:buClr>
                <a:schemeClr val="dk1"/>
              </a:buClr>
              <a:buSzPts val="1350"/>
              <a:buChar char="●"/>
            </a:pPr>
            <a:r>
              <a:rPr lang="en" sz="1350">
                <a:latin typeface="Inter"/>
                <a:ea typeface="Inter"/>
                <a:cs typeface="Inter"/>
                <a:sym typeface="Inter"/>
              </a:rPr>
              <a:t>Marketplace access</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Architecture planning in pre-solicitation</a:t>
            </a:r>
            <a:endParaRPr sz="1350">
              <a:latin typeface="Inter"/>
              <a:ea typeface="Inter"/>
              <a:cs typeface="Inter"/>
              <a:sym typeface="Inter"/>
            </a:endParaRPr>
          </a:p>
          <a:p>
            <a:pPr indent="-314325" lvl="0" marL="457200" rtl="0" algn="l">
              <a:lnSpc>
                <a:spcPct val="115000"/>
              </a:lnSpc>
              <a:spcBef>
                <a:spcPts val="0"/>
              </a:spcBef>
              <a:spcAft>
                <a:spcPts val="0"/>
              </a:spcAft>
              <a:buClr>
                <a:schemeClr val="dk1"/>
              </a:buClr>
              <a:buSzPts val="1350"/>
              <a:buChar char="●"/>
            </a:pPr>
            <a:r>
              <a:rPr lang="en" sz="1350">
                <a:latin typeface="Inter"/>
                <a:ea typeface="Inter"/>
                <a:cs typeface="Inter"/>
                <a:sym typeface="Inter"/>
              </a:rPr>
              <a:t>Scalable usage across the agency</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257" name="Google Shape;1257;p161"/>
          <p:cNvSpPr/>
          <p:nvPr/>
        </p:nvSpPr>
        <p:spPr>
          <a:xfrm>
            <a:off x="609600" y="609600"/>
            <a:ext cx="68226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Choosing the Right Cloud Strategy</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2" name="Shape 1262"/>
        <p:cNvGrpSpPr/>
        <p:nvPr/>
      </p:nvGrpSpPr>
      <p:grpSpPr>
        <a:xfrm>
          <a:off x="0" y="0"/>
          <a:ext cx="0" cy="0"/>
          <a:chOff x="0" y="0"/>
          <a:chExt cx="0" cy="0"/>
        </a:xfrm>
      </p:grpSpPr>
      <p:sp>
        <p:nvSpPr>
          <p:cNvPr id="1263" name="Google Shape;1263;p16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2"/>
          <p:cNvSpPr/>
          <p:nvPr/>
        </p:nvSpPr>
        <p:spPr>
          <a:xfrm>
            <a:off x="609575" y="1404750"/>
            <a:ext cx="5367600" cy="17538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sz="1350">
              <a:solidFill>
                <a:schemeClr val="dk1"/>
              </a:solidFill>
              <a:latin typeface="Inter"/>
              <a:ea typeface="Inter"/>
              <a:cs typeface="Inter"/>
              <a:sym typeface="Inter"/>
            </a:endParaRPr>
          </a:p>
        </p:txBody>
      </p:sp>
      <p:sp>
        <p:nvSpPr>
          <p:cNvPr id="1265" name="Google Shape;1265;p162"/>
          <p:cNvSpPr/>
          <p:nvPr/>
        </p:nvSpPr>
        <p:spPr>
          <a:xfrm>
            <a:off x="609600" y="609600"/>
            <a:ext cx="59181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Activity: </a:t>
            </a:r>
            <a:r>
              <a:rPr b="1" lang="en" sz="2250">
                <a:latin typeface="Inter"/>
                <a:ea typeface="Inter"/>
                <a:cs typeface="Inter"/>
                <a:sym typeface="Inter"/>
              </a:rPr>
              <a:t>Discussion</a:t>
            </a:r>
            <a:endParaRPr b="0" i="0" sz="2250" u="none" cap="none" strike="noStrike">
              <a:solidFill>
                <a:schemeClr val="dk1"/>
              </a:solidFill>
              <a:latin typeface="Calibri"/>
              <a:ea typeface="Calibri"/>
              <a:cs typeface="Calibri"/>
              <a:sym typeface="Calibri"/>
            </a:endParaRPr>
          </a:p>
        </p:txBody>
      </p:sp>
      <p:pic>
        <p:nvPicPr>
          <p:cNvPr id="1266" name="Google Shape;1266;p162"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